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42" r:id="rId3"/>
    <p:sldId id="260" r:id="rId4"/>
    <p:sldId id="336" r:id="rId5"/>
    <p:sldId id="275" r:id="rId6"/>
    <p:sldId id="276" r:id="rId7"/>
    <p:sldId id="329" r:id="rId8"/>
    <p:sldId id="337" r:id="rId9"/>
    <p:sldId id="327" r:id="rId10"/>
    <p:sldId id="330" r:id="rId11"/>
    <p:sldId id="335" r:id="rId12"/>
    <p:sldId id="272" r:id="rId13"/>
    <p:sldId id="269" r:id="rId14"/>
    <p:sldId id="270" r:id="rId15"/>
    <p:sldId id="323" r:id="rId16"/>
    <p:sldId id="322" r:id="rId17"/>
    <p:sldId id="324" r:id="rId18"/>
    <p:sldId id="325" r:id="rId19"/>
    <p:sldId id="326" r:id="rId20"/>
    <p:sldId id="338" r:id="rId21"/>
    <p:sldId id="320" r:id="rId22"/>
    <p:sldId id="311" r:id="rId23"/>
    <p:sldId id="339" r:id="rId24"/>
    <p:sldId id="331" r:id="rId25"/>
    <p:sldId id="332" r:id="rId26"/>
    <p:sldId id="340" r:id="rId27"/>
    <p:sldId id="282" r:id="rId28"/>
    <p:sldId id="284" r:id="rId29"/>
    <p:sldId id="312" r:id="rId30"/>
    <p:sldId id="341" r:id="rId31"/>
    <p:sldId id="308" r:id="rId32"/>
    <p:sldId id="318" r:id="rId33"/>
    <p:sldId id="313" r:id="rId34"/>
    <p:sldId id="314" r:id="rId35"/>
    <p:sldId id="319" r:id="rId36"/>
    <p:sldId id="287" r:id="rId37"/>
    <p:sldId id="273" r:id="rId38"/>
    <p:sldId id="288" r:id="rId39"/>
    <p:sldId id="289" r:id="rId40"/>
    <p:sldId id="343" r:id="rId41"/>
    <p:sldId id="310" r:id="rId42"/>
    <p:sldId id="303" r:id="rId43"/>
    <p:sldId id="317" r:id="rId44"/>
    <p:sldId id="328" r:id="rId45"/>
    <p:sldId id="344" r:id="rId46"/>
  </p:sldIdLst>
  <p:sldSz cx="9144000" cy="6858000" type="screen4x3"/>
  <p:notesSz cx="681196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94660"/>
  </p:normalViewPr>
  <p:slideViewPr>
    <p:cSldViewPr>
      <p:cViewPr varScale="1">
        <p:scale>
          <a:sx n="59" d="100"/>
          <a:sy n="59" d="100"/>
        </p:scale>
        <p:origin x="1716" y="60"/>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340F47-9DFA-4502-A5A3-2A00FC850394}" type="datetimeFigureOut">
              <a:rPr lang="en-GB" smtClean="0"/>
              <a:t>26/12/2018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3835647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340F47-9DFA-4502-A5A3-2A00FC850394}" type="datetimeFigureOut">
              <a:rPr lang="en-GB" smtClean="0"/>
              <a:t>26/12/2018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2815687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340F47-9DFA-4502-A5A3-2A00FC850394}" type="datetimeFigureOut">
              <a:rPr lang="en-GB" smtClean="0"/>
              <a:t>26/12/2018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4052763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340F47-9DFA-4502-A5A3-2A00FC850394}" type="datetimeFigureOut">
              <a:rPr lang="en-GB" smtClean="0"/>
              <a:t>26/12/2018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3266777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340F47-9DFA-4502-A5A3-2A00FC850394}" type="datetimeFigureOut">
              <a:rPr lang="en-GB" smtClean="0"/>
              <a:t>26/12/2018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3289368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340F47-9DFA-4502-A5A3-2A00FC850394}" type="datetimeFigureOut">
              <a:rPr lang="en-GB" smtClean="0"/>
              <a:t>26/12/2018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2011981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340F47-9DFA-4502-A5A3-2A00FC850394}" type="datetimeFigureOut">
              <a:rPr lang="en-GB" smtClean="0"/>
              <a:t>26/12/2018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257572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340F47-9DFA-4502-A5A3-2A00FC850394}" type="datetimeFigureOut">
              <a:rPr lang="en-GB" smtClean="0"/>
              <a:t>26/12/2018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2588677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340F47-9DFA-4502-A5A3-2A00FC850394}" type="datetimeFigureOut">
              <a:rPr lang="en-GB" smtClean="0"/>
              <a:t>26/12/2018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2783596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340F47-9DFA-4502-A5A3-2A00FC850394}" type="datetimeFigureOut">
              <a:rPr lang="en-GB" smtClean="0"/>
              <a:t>26/12/2018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1210467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340F47-9DFA-4502-A5A3-2A00FC850394}" type="datetimeFigureOut">
              <a:rPr lang="en-GB" smtClean="0"/>
              <a:t>26/12/2018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ADFFB-E7DC-4FE4-AB10-A6FE39765835}" type="slidenum">
              <a:rPr lang="en-GB" smtClean="0"/>
              <a:t>‹#›</a:t>
            </a:fld>
            <a:endParaRPr lang="en-GB"/>
          </a:p>
        </p:txBody>
      </p:sp>
    </p:spTree>
    <p:extLst>
      <p:ext uri="{BB962C8B-B14F-4D97-AF65-F5344CB8AC3E}">
        <p14:creationId xmlns:p14="http://schemas.microsoft.com/office/powerpoint/2010/main" val="86727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40F47-9DFA-4502-A5A3-2A00FC850394}" type="datetimeFigureOut">
              <a:rPr lang="en-GB" smtClean="0"/>
              <a:t>26/12/2018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ADFFB-E7DC-4FE4-AB10-A6FE39765835}" type="slidenum">
              <a:rPr lang="en-GB" smtClean="0"/>
              <a:t>‹#›</a:t>
            </a:fld>
            <a:endParaRPr lang="en-GB"/>
          </a:p>
        </p:txBody>
      </p:sp>
    </p:spTree>
    <p:extLst>
      <p:ext uri="{BB962C8B-B14F-4D97-AF65-F5344CB8AC3E}">
        <p14:creationId xmlns:p14="http://schemas.microsoft.com/office/powerpoint/2010/main" val="137204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gif"/><Relationship Id="rId1" Type="http://schemas.openxmlformats.org/officeDocument/2006/relationships/slideLayout" Target="../slideLayouts/slideLayout7.xml"/><Relationship Id="rId4" Type="http://schemas.openxmlformats.org/officeDocument/2006/relationships/image" Target="../media/image25.gif"/></Relationships>
</file>

<file path=ppt/slides/_rels/slide18.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gif"/><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gif"/></Relationships>
</file>

<file path=ppt/slides/_rels/slide37.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image" Target="../media/image51.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509B33-6CC5-4FC7-A339-C22727C19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38" y="908720"/>
            <a:ext cx="9035124" cy="2167304"/>
          </a:xfrm>
          <a:prstGeom prst="rect">
            <a:avLst/>
          </a:prstGeom>
        </p:spPr>
      </p:pic>
      <p:sp>
        <p:nvSpPr>
          <p:cNvPr id="2" name="TextBox 1"/>
          <p:cNvSpPr txBox="1"/>
          <p:nvPr/>
        </p:nvSpPr>
        <p:spPr>
          <a:xfrm>
            <a:off x="108876" y="350268"/>
            <a:ext cx="9035124" cy="6432530"/>
          </a:xfrm>
          <a:prstGeom prst="rect">
            <a:avLst/>
          </a:prstGeom>
          <a:noFill/>
        </p:spPr>
        <p:txBody>
          <a:bodyPr wrap="square" rtlCol="0">
            <a:spAutoFit/>
          </a:bodyPr>
          <a:lstStyle/>
          <a:p>
            <a:pPr algn="ctr"/>
            <a:r>
              <a:rPr lang="en-GB" sz="4800" b="1" dirty="0">
                <a:latin typeface="Cambria" panose="02040503050406030204" pitchFamily="18" charset="0"/>
              </a:rPr>
              <a:t>Loyd Polyominoes</a:t>
            </a:r>
          </a:p>
          <a:p>
            <a:pPr algn="ctr"/>
            <a:endParaRPr lang="en-GB" sz="3600" b="1" dirty="0">
              <a:latin typeface="Cambria" panose="02040503050406030204" pitchFamily="18" charset="0"/>
            </a:endParaRPr>
          </a:p>
          <a:p>
            <a:pPr algn="ctr"/>
            <a:r>
              <a:rPr lang="en-GB" sz="3600" b="1" dirty="0">
                <a:latin typeface="Cambria" panose="02040503050406030204" pitchFamily="18" charset="0"/>
              </a:rPr>
              <a:t>Donald Bell</a:t>
            </a:r>
          </a:p>
          <a:p>
            <a:pPr algn="ctr"/>
            <a:r>
              <a:rPr lang="en-GB" sz="2800" b="1" dirty="0">
                <a:latin typeface="Courier New" panose="02070309020205020404" pitchFamily="49" charset="0"/>
                <a:cs typeface="Courier New" panose="02070309020205020404" pitchFamily="49" charset="0"/>
              </a:rPr>
              <a:t>donald@marchland.org</a:t>
            </a:r>
          </a:p>
          <a:p>
            <a:pPr algn="ctr"/>
            <a:endParaRPr lang="en-GB" sz="3600" b="1" dirty="0">
              <a:latin typeface="Cambria" panose="02040503050406030204" pitchFamily="18" charset="0"/>
            </a:endParaRPr>
          </a:p>
          <a:p>
            <a:pPr algn="ctr"/>
            <a:r>
              <a:rPr lang="en-GB" sz="3600" b="1" dirty="0">
                <a:latin typeface="Cambria" panose="02040503050406030204" pitchFamily="18" charset="0"/>
              </a:rPr>
              <a:t>M500</a:t>
            </a:r>
          </a:p>
          <a:p>
            <a:pPr algn="ctr"/>
            <a:r>
              <a:rPr lang="en-GB" sz="3600" b="1" dirty="0">
                <a:latin typeface="Cambria" panose="02040503050406030204" pitchFamily="18" charset="0"/>
              </a:rPr>
              <a:t>Nottingham</a:t>
            </a:r>
          </a:p>
          <a:p>
            <a:pPr algn="ctr"/>
            <a:r>
              <a:rPr lang="en-GB" sz="3600" b="1" dirty="0">
                <a:latin typeface="Cambria" panose="02040503050406030204" pitchFamily="18" charset="0"/>
              </a:rPr>
              <a:t>January 2019</a:t>
            </a:r>
          </a:p>
          <a:p>
            <a:pPr algn="ctr"/>
            <a:endParaRPr lang="en-GB" sz="3600" b="1" dirty="0">
              <a:latin typeface="Cambria" panose="02040503050406030204" pitchFamily="18" charset="0"/>
            </a:endParaRPr>
          </a:p>
          <a:p>
            <a:pPr algn="ctr"/>
            <a:r>
              <a:rPr lang="en-GB" sz="2800" b="1" dirty="0">
                <a:latin typeface="Cambria" panose="02040503050406030204" pitchFamily="18" charset="0"/>
              </a:rPr>
              <a:t>more details and downloads on the web page:</a:t>
            </a:r>
          </a:p>
          <a:p>
            <a:pPr algn="ctr"/>
            <a:r>
              <a:rPr lang="en-GB" sz="2800" b="1" dirty="0">
                <a:latin typeface="Courier New" panose="02070309020205020404" pitchFamily="49" charset="0"/>
                <a:cs typeface="Courier New" panose="02070309020205020404" pitchFamily="49" charset="0"/>
              </a:rPr>
              <a:t>http://www.marchland.org/loyd</a:t>
            </a:r>
          </a:p>
          <a:p>
            <a:pPr algn="ctr"/>
            <a:endParaRPr lang="en-GB" sz="2800" b="1" dirty="0">
              <a:latin typeface="Cambria" panose="02040503050406030204" pitchFamily="18" charset="0"/>
            </a:endParaRPr>
          </a:p>
        </p:txBody>
      </p:sp>
    </p:spTree>
    <p:extLst>
      <p:ext uri="{BB962C8B-B14F-4D97-AF65-F5344CB8AC3E}">
        <p14:creationId xmlns:p14="http://schemas.microsoft.com/office/powerpoint/2010/main" val="1879513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BBCBEC-13D4-4F4C-BD6C-AEFAAF039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16632"/>
            <a:ext cx="6048671" cy="5915733"/>
          </a:xfrm>
          <a:prstGeom prst="rect">
            <a:avLst/>
          </a:prstGeom>
        </p:spPr>
      </p:pic>
      <p:sp>
        <p:nvSpPr>
          <p:cNvPr id="4" name="TextBox 3">
            <a:extLst>
              <a:ext uri="{FF2B5EF4-FFF2-40B4-BE49-F238E27FC236}">
                <a16:creationId xmlns:a16="http://schemas.microsoft.com/office/drawing/2014/main" id="{9FD8AD70-1278-4A93-BE87-CEADAA5A48F4}"/>
              </a:ext>
            </a:extLst>
          </p:cNvPr>
          <p:cNvSpPr txBox="1"/>
          <p:nvPr/>
        </p:nvSpPr>
        <p:spPr>
          <a:xfrm>
            <a:off x="0" y="6021288"/>
            <a:ext cx="9036496" cy="646331"/>
          </a:xfrm>
          <a:prstGeom prst="rect">
            <a:avLst/>
          </a:prstGeom>
          <a:noFill/>
        </p:spPr>
        <p:txBody>
          <a:bodyPr wrap="square" rtlCol="0">
            <a:spAutoFit/>
          </a:bodyPr>
          <a:lstStyle/>
          <a:p>
            <a:r>
              <a:rPr lang="en-GB" sz="3600" b="1" dirty="0">
                <a:latin typeface="Cambria" panose="02040503050406030204" pitchFamily="18" charset="0"/>
                <a:ea typeface="Cambria" panose="02040503050406030204" pitchFamily="18" charset="0"/>
              </a:rPr>
              <a:t>in the Gift Exchange, G4G13, Atlanta, 2018</a:t>
            </a:r>
          </a:p>
        </p:txBody>
      </p:sp>
    </p:spTree>
    <p:extLst>
      <p:ext uri="{BB962C8B-B14F-4D97-AF65-F5344CB8AC3E}">
        <p14:creationId xmlns:p14="http://schemas.microsoft.com/office/powerpoint/2010/main" val="2558319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B44279-9523-42C7-98A4-A2981B49E18F}"/>
              </a:ext>
            </a:extLst>
          </p:cNvPr>
          <p:cNvSpPr txBox="1"/>
          <p:nvPr/>
        </p:nvSpPr>
        <p:spPr>
          <a:xfrm>
            <a:off x="175260" y="3621584"/>
            <a:ext cx="4701540" cy="3108543"/>
          </a:xfrm>
          <a:prstGeom prst="rect">
            <a:avLst/>
          </a:prstGeom>
          <a:noFill/>
        </p:spPr>
        <p:txBody>
          <a:bodyPr wrap="square" rtlCol="0">
            <a:spAutoFit/>
          </a:bodyPr>
          <a:lstStyle/>
          <a:p>
            <a:r>
              <a:rPr lang="en-GB" sz="2800" dirty="0">
                <a:latin typeface="Cambria" panose="02040503050406030204" pitchFamily="18" charset="0"/>
              </a:rPr>
              <a:t>Wikipedia :</a:t>
            </a:r>
            <a:r>
              <a:rPr lang="en-GB" sz="2800" b="1" i="1" dirty="0">
                <a:latin typeface="Cambria" panose="02040503050406030204" pitchFamily="18" charset="0"/>
              </a:rPr>
              <a:t> American popular mathematics and science writer, with interests also encompassing scientific </a:t>
            </a:r>
            <a:r>
              <a:rPr lang="en-GB" sz="2800" b="1" i="1" dirty="0" err="1">
                <a:latin typeface="Cambria" panose="02040503050406030204" pitchFamily="18" charset="0"/>
              </a:rPr>
              <a:t>skepticism</a:t>
            </a:r>
            <a:r>
              <a:rPr lang="en-GB" sz="2800" b="1" i="1" dirty="0">
                <a:latin typeface="Cambria" panose="02040503050406030204" pitchFamily="18" charset="0"/>
              </a:rPr>
              <a:t>, </a:t>
            </a:r>
            <a:r>
              <a:rPr lang="en-GB" sz="2800" b="1" i="1" dirty="0" err="1">
                <a:latin typeface="Cambria" panose="02040503050406030204" pitchFamily="18" charset="0"/>
              </a:rPr>
              <a:t>micromagic</a:t>
            </a:r>
            <a:r>
              <a:rPr lang="en-GB" sz="2800" b="1" i="1" dirty="0">
                <a:latin typeface="Cambria" panose="02040503050406030204" pitchFamily="18" charset="0"/>
              </a:rPr>
              <a:t>, philosophy, religion, and literature.</a:t>
            </a:r>
          </a:p>
        </p:txBody>
      </p:sp>
      <p:pic>
        <p:nvPicPr>
          <p:cNvPr id="4" name="Picture 3">
            <a:extLst>
              <a:ext uri="{FF2B5EF4-FFF2-40B4-BE49-F238E27FC236}">
                <a16:creationId xmlns:a16="http://schemas.microsoft.com/office/drawing/2014/main" id="{6FDFD3D6-31D7-4586-91FD-831113524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80000" cy="3543300"/>
          </a:xfrm>
          <a:prstGeom prst="rect">
            <a:avLst/>
          </a:prstGeom>
        </p:spPr>
      </p:pic>
      <p:sp>
        <p:nvSpPr>
          <p:cNvPr id="5" name="TextBox 4">
            <a:extLst>
              <a:ext uri="{FF2B5EF4-FFF2-40B4-BE49-F238E27FC236}">
                <a16:creationId xmlns:a16="http://schemas.microsoft.com/office/drawing/2014/main" id="{96ED5E73-C198-4391-A89A-7DC576F4AC87}"/>
              </a:ext>
            </a:extLst>
          </p:cNvPr>
          <p:cNvSpPr txBox="1"/>
          <p:nvPr/>
        </p:nvSpPr>
        <p:spPr>
          <a:xfrm>
            <a:off x="5080000" y="869604"/>
            <a:ext cx="4064000" cy="1846659"/>
          </a:xfrm>
          <a:prstGeom prst="rect">
            <a:avLst/>
          </a:prstGeom>
          <a:noFill/>
        </p:spPr>
        <p:txBody>
          <a:bodyPr wrap="square" rtlCol="0">
            <a:spAutoFit/>
          </a:bodyPr>
          <a:lstStyle/>
          <a:p>
            <a:pPr algn="ctr"/>
            <a:r>
              <a:rPr lang="en-GB" sz="3200" b="1" dirty="0">
                <a:solidFill>
                  <a:srgbClr val="222222"/>
                </a:solidFill>
                <a:latin typeface="Cambria" panose="02040503050406030204" pitchFamily="18" charset="0"/>
              </a:rPr>
              <a:t>Martin Gardner</a:t>
            </a:r>
          </a:p>
          <a:p>
            <a:pPr algn="ctr"/>
            <a:r>
              <a:rPr lang="en-GB" sz="3200" dirty="0">
                <a:solidFill>
                  <a:srgbClr val="222222"/>
                </a:solidFill>
                <a:latin typeface="Cambria" panose="02040503050406030204" pitchFamily="18" charset="0"/>
              </a:rPr>
              <a:t>(October 21, 1914 to May 22, 2010)</a:t>
            </a:r>
          </a:p>
          <a:p>
            <a:endParaRPr lang="en-GB" dirty="0"/>
          </a:p>
        </p:txBody>
      </p:sp>
      <p:sp>
        <p:nvSpPr>
          <p:cNvPr id="6" name="TextBox 5">
            <a:extLst>
              <a:ext uri="{FF2B5EF4-FFF2-40B4-BE49-F238E27FC236}">
                <a16:creationId xmlns:a16="http://schemas.microsoft.com/office/drawing/2014/main" id="{4A93A90F-D174-42A7-9090-42D8B20EE8B3}"/>
              </a:ext>
            </a:extLst>
          </p:cNvPr>
          <p:cNvSpPr txBox="1"/>
          <p:nvPr/>
        </p:nvSpPr>
        <p:spPr>
          <a:xfrm>
            <a:off x="4876800" y="3543300"/>
            <a:ext cx="4267200" cy="3108543"/>
          </a:xfrm>
          <a:prstGeom prst="rect">
            <a:avLst/>
          </a:prstGeom>
          <a:noFill/>
        </p:spPr>
        <p:txBody>
          <a:bodyPr wrap="square" rtlCol="0">
            <a:spAutoFit/>
          </a:bodyPr>
          <a:lstStyle/>
          <a:p>
            <a:r>
              <a:rPr lang="en-GB" sz="2800" b="1" dirty="0">
                <a:latin typeface="Cambria" panose="02040503050406030204" pitchFamily="18" charset="0"/>
              </a:rPr>
              <a:t>Gatherings for Gardner</a:t>
            </a:r>
          </a:p>
          <a:p>
            <a:pPr marL="457200" indent="-457200">
              <a:buFont typeface="Arial" panose="020B0604020202020204" pitchFamily="34" charset="0"/>
              <a:buChar char="•"/>
            </a:pPr>
            <a:r>
              <a:rPr lang="en-GB" sz="2800" dirty="0">
                <a:latin typeface="Cambria" panose="02040503050406030204" pitchFamily="18" charset="0"/>
              </a:rPr>
              <a:t>Many small events on or near 21 October each year, called "Celebration of Mind"</a:t>
            </a:r>
          </a:p>
          <a:p>
            <a:pPr marL="457200" indent="-457200">
              <a:buFont typeface="Arial" panose="020B0604020202020204" pitchFamily="34" charset="0"/>
              <a:buChar char="•"/>
            </a:pPr>
            <a:r>
              <a:rPr lang="en-GB" sz="2800" dirty="0">
                <a:latin typeface="Cambria" panose="02040503050406030204" pitchFamily="18" charset="0"/>
              </a:rPr>
              <a:t>Big G4G event in Atlanta every two years</a:t>
            </a:r>
          </a:p>
        </p:txBody>
      </p:sp>
    </p:spTree>
    <p:extLst>
      <p:ext uri="{BB962C8B-B14F-4D97-AF65-F5344CB8AC3E}">
        <p14:creationId xmlns:p14="http://schemas.microsoft.com/office/powerpoint/2010/main" val="3930875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445" y="13275"/>
            <a:ext cx="5451930" cy="5386090"/>
          </a:xfrm>
          <a:prstGeom prst="rect">
            <a:avLst/>
          </a:prstGeom>
          <a:noFill/>
        </p:spPr>
        <p:txBody>
          <a:bodyPr wrap="square" rtlCol="0">
            <a:spAutoFit/>
          </a:bodyPr>
          <a:lstStyle/>
          <a:p>
            <a:pPr algn="r"/>
            <a:r>
              <a:rPr lang="en-GB" sz="3200" b="1" dirty="0">
                <a:latin typeface="Cambria" panose="02040503050406030204" pitchFamily="18" charset="0"/>
              </a:rPr>
              <a:t>Polyominoes</a:t>
            </a:r>
          </a:p>
          <a:p>
            <a:endParaRPr lang="en-GB" sz="2800" dirty="0">
              <a:latin typeface="Cambria" panose="02040503050406030204" pitchFamily="18" charset="0"/>
            </a:endParaRPr>
          </a:p>
          <a:p>
            <a:r>
              <a:rPr lang="en-GB" sz="2800" dirty="0">
                <a:latin typeface="Cambria" panose="02040503050406030204" pitchFamily="18" charset="0"/>
              </a:rPr>
              <a:t>Since a "domino" has two squares, Solomon </a:t>
            </a:r>
            <a:r>
              <a:rPr lang="en-GB" sz="2800" dirty="0" err="1">
                <a:latin typeface="Cambria" panose="02040503050406030204" pitchFamily="18" charset="0"/>
              </a:rPr>
              <a:t>Golomb</a:t>
            </a:r>
            <a:r>
              <a:rPr lang="en-GB" sz="2800" dirty="0">
                <a:latin typeface="Cambria" panose="02040503050406030204" pitchFamily="18" charset="0"/>
              </a:rPr>
              <a:t> invented the word "polyominoes" to describe shapes which are made of several squares joined by complete edges.  </a:t>
            </a:r>
          </a:p>
          <a:p>
            <a:endParaRPr lang="en-GB" sz="2800" dirty="0">
              <a:latin typeface="Cambria" panose="02040503050406030204" pitchFamily="18" charset="0"/>
            </a:endParaRPr>
          </a:p>
          <a:p>
            <a:r>
              <a:rPr lang="en-GB" sz="2800" dirty="0">
                <a:latin typeface="Cambria" panose="02040503050406030204" pitchFamily="18" charset="0"/>
              </a:rPr>
              <a:t>So there are "triominoes", "tetrominoes", "pentominoes" etc</a:t>
            </a:r>
          </a:p>
          <a:p>
            <a:endParaRPr lang="en-GB" sz="2800" dirty="0">
              <a:latin typeface="Cambria" panose="02040503050406030204" pitchFamily="18" charset="0"/>
            </a:endParaRPr>
          </a:p>
          <a:p>
            <a:r>
              <a:rPr lang="en-GB" sz="2800" dirty="0">
                <a:latin typeface="Cambria" panose="02040503050406030204" pitchFamily="18" charset="0"/>
              </a:rPr>
              <a:t>His book on the subject is a classic.</a:t>
            </a:r>
          </a:p>
        </p:txBody>
      </p:sp>
      <p:pic>
        <p:nvPicPr>
          <p:cNvPr id="5" name="Picture 4">
            <a:extLst>
              <a:ext uri="{FF2B5EF4-FFF2-40B4-BE49-F238E27FC236}">
                <a16:creationId xmlns:a16="http://schemas.microsoft.com/office/drawing/2014/main" id="{7590B29F-CF9F-4829-8EC8-7E606CAED6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4485" y="682352"/>
            <a:ext cx="3709515" cy="5517232"/>
          </a:xfrm>
          <a:prstGeom prst="rect">
            <a:avLst/>
          </a:prstGeom>
        </p:spPr>
      </p:pic>
    </p:spTree>
    <p:extLst>
      <p:ext uri="{BB962C8B-B14F-4D97-AF65-F5344CB8AC3E}">
        <p14:creationId xmlns:p14="http://schemas.microsoft.com/office/powerpoint/2010/main" val="306497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69" y="0"/>
            <a:ext cx="9036496" cy="584775"/>
          </a:xfrm>
          <a:prstGeom prst="rect">
            <a:avLst/>
          </a:prstGeom>
          <a:noFill/>
        </p:spPr>
        <p:txBody>
          <a:bodyPr wrap="square" rtlCol="0">
            <a:spAutoFit/>
          </a:bodyPr>
          <a:lstStyle/>
          <a:p>
            <a:pPr algn="ctr"/>
            <a:r>
              <a:rPr lang="en-GB" sz="3200" b="1" dirty="0">
                <a:latin typeface="Cambria" panose="02040503050406030204" pitchFamily="18" charset="0"/>
              </a:rPr>
              <a:t>The “tetrominoes” and “pentominoes”</a:t>
            </a:r>
          </a:p>
        </p:txBody>
      </p:sp>
      <p:sp>
        <p:nvSpPr>
          <p:cNvPr id="3" name="TextBox 2"/>
          <p:cNvSpPr txBox="1"/>
          <p:nvPr/>
        </p:nvSpPr>
        <p:spPr>
          <a:xfrm>
            <a:off x="0" y="584775"/>
            <a:ext cx="3779912" cy="6124754"/>
          </a:xfrm>
          <a:prstGeom prst="rect">
            <a:avLst/>
          </a:prstGeom>
          <a:noFill/>
        </p:spPr>
        <p:txBody>
          <a:bodyPr wrap="square" rtlCol="0">
            <a:spAutoFit/>
          </a:bodyPr>
          <a:lstStyle/>
          <a:p>
            <a:r>
              <a:rPr lang="en-GB" sz="2800" dirty="0">
                <a:latin typeface="Cambria" panose="02040503050406030204" pitchFamily="18" charset="0"/>
              </a:rPr>
              <a:t>A “domino” has 2 squares. There is only one shape of domino.</a:t>
            </a:r>
          </a:p>
          <a:p>
            <a:r>
              <a:rPr lang="en-GB" sz="2800" dirty="0">
                <a:latin typeface="Cambria" panose="02040503050406030204" pitchFamily="18" charset="0"/>
              </a:rPr>
              <a:t>A “triomino” has 3 squares and there are 2 shapes of triomino.</a:t>
            </a:r>
          </a:p>
          <a:p>
            <a:endParaRPr lang="en-GB" sz="2800" dirty="0">
              <a:latin typeface="Cambria" panose="02040503050406030204" pitchFamily="18" charset="0"/>
            </a:endParaRPr>
          </a:p>
          <a:p>
            <a:r>
              <a:rPr lang="en-GB" sz="2800" dirty="0">
                <a:latin typeface="Cambria" panose="02040503050406030204" pitchFamily="18" charset="0"/>
              </a:rPr>
              <a:t>A “tetromino” has 4 squares and there are 5 shapes of tetromino.</a:t>
            </a:r>
          </a:p>
          <a:p>
            <a:endParaRPr lang="en-GB" sz="2800" dirty="0">
              <a:latin typeface="Cambria" panose="02040503050406030204" pitchFamily="18" charset="0"/>
            </a:endParaRPr>
          </a:p>
          <a:p>
            <a:r>
              <a:rPr lang="en-GB" sz="2800" dirty="0">
                <a:latin typeface="Cambria" panose="02040503050406030204" pitchFamily="18" charset="0"/>
              </a:rPr>
              <a:t>A “pentomino” has 5 squares, there are 12 shapes of pentomino.</a:t>
            </a:r>
          </a:p>
        </p:txBody>
      </p:sp>
      <p:pic>
        <p:nvPicPr>
          <p:cNvPr id="6146" name="Picture 2" descr="C:\u3a\loyd_polyominos\sample_polyomino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4041" y="1052736"/>
            <a:ext cx="5435368"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794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584775"/>
          </a:xfrm>
          <a:prstGeom prst="rect">
            <a:avLst/>
          </a:prstGeom>
          <a:noFill/>
        </p:spPr>
        <p:txBody>
          <a:bodyPr wrap="square" rtlCol="0">
            <a:spAutoFit/>
          </a:bodyPr>
          <a:lstStyle/>
          <a:p>
            <a:pPr algn="ctr"/>
            <a:r>
              <a:rPr lang="en-GB" sz="3200" b="1" dirty="0">
                <a:latin typeface="Cambria" panose="02040503050406030204" pitchFamily="18" charset="0"/>
              </a:rPr>
              <a:t>The “pentominoes”</a:t>
            </a:r>
          </a:p>
        </p:txBody>
      </p:sp>
      <p:sp>
        <p:nvSpPr>
          <p:cNvPr id="3" name="TextBox 2"/>
          <p:cNvSpPr txBox="1"/>
          <p:nvPr/>
        </p:nvSpPr>
        <p:spPr>
          <a:xfrm>
            <a:off x="0" y="584775"/>
            <a:ext cx="9144000" cy="1384995"/>
          </a:xfrm>
          <a:prstGeom prst="rect">
            <a:avLst/>
          </a:prstGeom>
          <a:noFill/>
        </p:spPr>
        <p:txBody>
          <a:bodyPr wrap="square" rtlCol="0">
            <a:spAutoFit/>
          </a:bodyPr>
          <a:lstStyle/>
          <a:p>
            <a:r>
              <a:rPr lang="en-GB" sz="2800" dirty="0">
                <a:latin typeface="Cambria" panose="02040503050406030204" pitchFamily="18" charset="0"/>
              </a:rPr>
              <a:t>Here is the full set of pentominoes, each has 5 squares</a:t>
            </a:r>
          </a:p>
          <a:p>
            <a:r>
              <a:rPr lang="en-GB" sz="2800" dirty="0">
                <a:latin typeface="Cambria" panose="02040503050406030204" pitchFamily="18" charset="0"/>
              </a:rPr>
              <a:t>The pentominoes are usually known by their letter shapes.</a:t>
            </a:r>
          </a:p>
          <a:p>
            <a:r>
              <a:rPr lang="en-GB" sz="2800" dirty="0">
                <a:latin typeface="Cambria" panose="02040503050406030204" pitchFamily="18" charset="0"/>
              </a:rPr>
              <a:t>I, L, P, R, S, T, U, V, W, X, Y, Z (the “R” is sometimes called “F”)</a:t>
            </a:r>
          </a:p>
        </p:txBody>
      </p:sp>
      <p:pic>
        <p:nvPicPr>
          <p:cNvPr id="5" name="Picture 4">
            <a:extLst>
              <a:ext uri="{FF2B5EF4-FFF2-40B4-BE49-F238E27FC236}">
                <a16:creationId xmlns:a16="http://schemas.microsoft.com/office/drawing/2014/main" id="{C4F5315F-4A23-4819-9487-023500400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94" y="2276872"/>
            <a:ext cx="8916908" cy="4195534"/>
          </a:xfrm>
          <a:prstGeom prst="rect">
            <a:avLst/>
          </a:prstGeom>
        </p:spPr>
      </p:pic>
    </p:spTree>
    <p:extLst>
      <p:ext uri="{BB962C8B-B14F-4D97-AF65-F5344CB8AC3E}">
        <p14:creationId xmlns:p14="http://schemas.microsoft.com/office/powerpoint/2010/main" val="2018975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8CCB07-FFB4-44D4-A7E9-0AD331859E92}"/>
              </a:ext>
            </a:extLst>
          </p:cNvPr>
          <p:cNvSpPr txBox="1"/>
          <p:nvPr/>
        </p:nvSpPr>
        <p:spPr>
          <a:xfrm>
            <a:off x="0" y="111484"/>
            <a:ext cx="9048406" cy="1815882"/>
          </a:xfrm>
          <a:prstGeom prst="rect">
            <a:avLst/>
          </a:prstGeom>
          <a:noFill/>
        </p:spPr>
        <p:txBody>
          <a:bodyPr wrap="square" rtlCol="0">
            <a:spAutoFit/>
          </a:bodyPr>
          <a:lstStyle/>
          <a:p>
            <a:r>
              <a:rPr lang="en-GB" sz="2800" dirty="0">
                <a:latin typeface="Cambria" panose="02040503050406030204" pitchFamily="18" charset="0"/>
                <a:ea typeface="Cambria" panose="02040503050406030204" pitchFamily="18" charset="0"/>
              </a:rPr>
              <a:t>The 12 pentominoes together have 60 squares.  They can be assembled into rectangles of 3x20, 4x15, 5x12 and 6x10 like this.  There are thousands of solutions, but it is still quite difficult to find just one.</a:t>
            </a:r>
          </a:p>
        </p:txBody>
      </p:sp>
      <p:pic>
        <p:nvPicPr>
          <p:cNvPr id="4" name="Picture 3">
            <a:extLst>
              <a:ext uri="{FF2B5EF4-FFF2-40B4-BE49-F238E27FC236}">
                <a16:creationId xmlns:a16="http://schemas.microsoft.com/office/drawing/2014/main" id="{F9A48FE1-091E-411B-B7E7-6C0625B60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5710920"/>
            <a:ext cx="6875145" cy="1028700"/>
          </a:xfrm>
          <a:prstGeom prst="rect">
            <a:avLst/>
          </a:prstGeom>
        </p:spPr>
      </p:pic>
      <p:pic>
        <p:nvPicPr>
          <p:cNvPr id="6" name="Picture 5">
            <a:extLst>
              <a:ext uri="{FF2B5EF4-FFF2-40B4-BE49-F238E27FC236}">
                <a16:creationId xmlns:a16="http://schemas.microsoft.com/office/drawing/2014/main" id="{DA44E848-29D6-4171-8BCF-65BF6006C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558" y="2573602"/>
            <a:ext cx="3497580" cy="2108835"/>
          </a:xfrm>
          <a:prstGeom prst="rect">
            <a:avLst/>
          </a:prstGeom>
        </p:spPr>
      </p:pic>
      <p:pic>
        <p:nvPicPr>
          <p:cNvPr id="8" name="Picture 7">
            <a:extLst>
              <a:ext uri="{FF2B5EF4-FFF2-40B4-BE49-F238E27FC236}">
                <a16:creationId xmlns:a16="http://schemas.microsoft.com/office/drawing/2014/main" id="{799831A2-4489-43B7-A628-14FD28DBA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6393" y="3725684"/>
            <a:ext cx="4166235" cy="1731645"/>
          </a:xfrm>
          <a:prstGeom prst="rect">
            <a:avLst/>
          </a:prstGeom>
        </p:spPr>
      </p:pic>
      <p:pic>
        <p:nvPicPr>
          <p:cNvPr id="10" name="Picture 9">
            <a:extLst>
              <a:ext uri="{FF2B5EF4-FFF2-40B4-BE49-F238E27FC236}">
                <a16:creationId xmlns:a16="http://schemas.microsoft.com/office/drawing/2014/main" id="{586E0859-768E-4562-8D00-86B58423F1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0616" y="2057603"/>
            <a:ext cx="5177790" cy="1440180"/>
          </a:xfrm>
          <a:prstGeom prst="rect">
            <a:avLst/>
          </a:prstGeom>
        </p:spPr>
      </p:pic>
    </p:spTree>
    <p:extLst>
      <p:ext uri="{BB962C8B-B14F-4D97-AF65-F5344CB8AC3E}">
        <p14:creationId xmlns:p14="http://schemas.microsoft.com/office/powerpoint/2010/main" val="2664553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D00C9-4083-4435-A867-BF8182B01F26}"/>
              </a:ext>
            </a:extLst>
          </p:cNvPr>
          <p:cNvSpPr txBox="1"/>
          <p:nvPr/>
        </p:nvSpPr>
        <p:spPr>
          <a:xfrm>
            <a:off x="179512" y="188640"/>
            <a:ext cx="8784976" cy="646331"/>
          </a:xfrm>
          <a:prstGeom prst="rect">
            <a:avLst/>
          </a:prstGeom>
          <a:noFill/>
        </p:spPr>
        <p:txBody>
          <a:bodyPr wrap="square" rtlCol="0">
            <a:spAutoFit/>
          </a:bodyPr>
          <a:lstStyle/>
          <a:p>
            <a:pPr algn="ctr"/>
            <a:r>
              <a:rPr lang="en-GB" sz="3600" b="1" dirty="0">
                <a:latin typeface="Cambria" panose="02040503050406030204" pitchFamily="18" charset="0"/>
                <a:ea typeface="Cambria" panose="02040503050406030204" pitchFamily="18" charset="0"/>
              </a:rPr>
              <a:t>Pentomino Puzzle</a:t>
            </a:r>
          </a:p>
        </p:txBody>
      </p:sp>
      <p:pic>
        <p:nvPicPr>
          <p:cNvPr id="4" name="Picture 3">
            <a:extLst>
              <a:ext uri="{FF2B5EF4-FFF2-40B4-BE49-F238E27FC236}">
                <a16:creationId xmlns:a16="http://schemas.microsoft.com/office/drawing/2014/main" id="{0EF9981B-595C-44F8-960F-E68940C54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190" y="980728"/>
            <a:ext cx="5362298" cy="5400600"/>
          </a:xfrm>
          <a:prstGeom prst="rect">
            <a:avLst/>
          </a:prstGeom>
        </p:spPr>
      </p:pic>
      <p:sp>
        <p:nvSpPr>
          <p:cNvPr id="5" name="TextBox 4">
            <a:extLst>
              <a:ext uri="{FF2B5EF4-FFF2-40B4-BE49-F238E27FC236}">
                <a16:creationId xmlns:a16="http://schemas.microsoft.com/office/drawing/2014/main" id="{23DBB62B-FB0B-4F27-B5A5-E5C7515D6C3F}"/>
              </a:ext>
            </a:extLst>
          </p:cNvPr>
          <p:cNvSpPr txBox="1"/>
          <p:nvPr/>
        </p:nvSpPr>
        <p:spPr>
          <a:xfrm>
            <a:off x="179512" y="1196752"/>
            <a:ext cx="3240360" cy="3108543"/>
          </a:xfrm>
          <a:prstGeom prst="rect">
            <a:avLst/>
          </a:prstGeom>
          <a:noFill/>
        </p:spPr>
        <p:txBody>
          <a:bodyPr wrap="square" rtlCol="0">
            <a:spAutoFit/>
          </a:bodyPr>
          <a:lstStyle/>
          <a:p>
            <a:r>
              <a:rPr lang="en-GB" sz="2800" dirty="0">
                <a:latin typeface="Cambria" panose="02040503050406030204" pitchFamily="18" charset="0"/>
                <a:ea typeface="Cambria" panose="02040503050406030204" pitchFamily="18" charset="0"/>
              </a:rPr>
              <a:t>Commercial pentomino puzzles usually have an additional 2x2 square piece, so that an 8x8 pattern can be made.</a:t>
            </a:r>
          </a:p>
        </p:txBody>
      </p:sp>
    </p:spTree>
    <p:extLst>
      <p:ext uri="{BB962C8B-B14F-4D97-AF65-F5344CB8AC3E}">
        <p14:creationId xmlns:p14="http://schemas.microsoft.com/office/powerpoint/2010/main" val="4014628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584775"/>
          </a:xfrm>
          <a:prstGeom prst="rect">
            <a:avLst/>
          </a:prstGeom>
          <a:noFill/>
        </p:spPr>
        <p:txBody>
          <a:bodyPr wrap="square" rtlCol="0">
            <a:spAutoFit/>
          </a:bodyPr>
          <a:lstStyle/>
          <a:p>
            <a:pPr algn="ctr"/>
            <a:r>
              <a:rPr lang="en-GB" sz="3200" b="1" dirty="0">
                <a:latin typeface="Cambria" panose="02040503050406030204" pitchFamily="18" charset="0"/>
              </a:rPr>
              <a:t>The “tetrominoes”</a:t>
            </a:r>
          </a:p>
        </p:txBody>
      </p:sp>
      <p:sp>
        <p:nvSpPr>
          <p:cNvPr id="3" name="TextBox 2"/>
          <p:cNvSpPr txBox="1"/>
          <p:nvPr/>
        </p:nvSpPr>
        <p:spPr>
          <a:xfrm>
            <a:off x="0" y="584775"/>
            <a:ext cx="9144000" cy="2677656"/>
          </a:xfrm>
          <a:prstGeom prst="rect">
            <a:avLst/>
          </a:prstGeom>
          <a:noFill/>
        </p:spPr>
        <p:txBody>
          <a:bodyPr wrap="square" rtlCol="0">
            <a:spAutoFit/>
          </a:bodyPr>
          <a:lstStyle/>
          <a:p>
            <a:r>
              <a:rPr lang="en-GB" sz="2800" dirty="0">
                <a:latin typeface="Cambria" panose="02040503050406030204" pitchFamily="18" charset="0"/>
              </a:rPr>
              <a:t>The five tetrominoes are known as "square", I, L, S and T.  Sometimes the letter O is used for the square.</a:t>
            </a:r>
          </a:p>
          <a:p>
            <a:endParaRPr lang="en-GB" sz="2800" dirty="0">
              <a:latin typeface="Cambria" panose="02040503050406030204" pitchFamily="18" charset="0"/>
            </a:endParaRPr>
          </a:p>
          <a:p>
            <a:r>
              <a:rPr lang="en-GB" sz="2800" dirty="0">
                <a:latin typeface="Cambria" panose="02040503050406030204" pitchFamily="18" charset="0"/>
              </a:rPr>
              <a:t>Each one is made up of four squares, but they are drawn here sloping and superimposed on a grid, which will be useful later.</a:t>
            </a:r>
          </a:p>
        </p:txBody>
      </p:sp>
      <p:pic>
        <p:nvPicPr>
          <p:cNvPr id="6" name="Picture 5">
            <a:extLst>
              <a:ext uri="{FF2B5EF4-FFF2-40B4-BE49-F238E27FC236}">
                <a16:creationId xmlns:a16="http://schemas.microsoft.com/office/drawing/2014/main" id="{AF9AB31C-AC9D-4E75-9D0B-F56C6E677A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15001"/>
            <a:ext cx="9144000" cy="3289861"/>
          </a:xfrm>
          <a:prstGeom prst="rect">
            <a:avLst/>
          </a:prstGeom>
        </p:spPr>
      </p:pic>
    </p:spTree>
    <p:extLst>
      <p:ext uri="{BB962C8B-B14F-4D97-AF65-F5344CB8AC3E}">
        <p14:creationId xmlns:p14="http://schemas.microsoft.com/office/powerpoint/2010/main" val="567267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50E87-5CBE-4A2B-B404-B1948D91713B}"/>
              </a:ext>
            </a:extLst>
          </p:cNvPr>
          <p:cNvSpPr txBox="1"/>
          <p:nvPr/>
        </p:nvSpPr>
        <p:spPr>
          <a:xfrm>
            <a:off x="15756" y="1196752"/>
            <a:ext cx="4933416" cy="5262979"/>
          </a:xfrm>
          <a:prstGeom prst="rect">
            <a:avLst/>
          </a:prstGeom>
          <a:noFill/>
        </p:spPr>
        <p:txBody>
          <a:bodyPr wrap="square" rtlCol="0">
            <a:spAutoFit/>
          </a:bodyPr>
          <a:lstStyle/>
          <a:p>
            <a:r>
              <a:rPr lang="en-GB" sz="2800" dirty="0">
                <a:latin typeface="Cambria" panose="02040503050406030204" pitchFamily="18" charset="0"/>
                <a:ea typeface="Cambria" panose="02040503050406030204" pitchFamily="18" charset="0"/>
              </a:rPr>
              <a:t>If the pieces are chequered, it can be seen that all of the pieces except the T-tetromino have equal black and white squares, but the T-tetromino has three of one and one of the other. </a:t>
            </a:r>
          </a:p>
          <a:p>
            <a:endParaRPr lang="en-GB" sz="2800" dirty="0">
              <a:latin typeface="Cambria" panose="02040503050406030204" pitchFamily="18" charset="0"/>
              <a:ea typeface="Cambria" panose="02040503050406030204" pitchFamily="18" charset="0"/>
            </a:endParaRPr>
          </a:p>
          <a:p>
            <a:r>
              <a:rPr lang="en-GB" sz="2800" dirty="0">
                <a:latin typeface="Cambria" panose="02040503050406030204" pitchFamily="18" charset="0"/>
                <a:ea typeface="Cambria" panose="02040503050406030204" pitchFamily="18" charset="0"/>
              </a:rPr>
              <a:t>However, if the two triominoes and a domino are added, then a 7x4 rectangle can be formed.  All the small polyominoes.</a:t>
            </a:r>
          </a:p>
        </p:txBody>
      </p:sp>
      <p:pic>
        <p:nvPicPr>
          <p:cNvPr id="4" name="Picture 3">
            <a:extLst>
              <a:ext uri="{FF2B5EF4-FFF2-40B4-BE49-F238E27FC236}">
                <a16:creationId xmlns:a16="http://schemas.microsoft.com/office/drawing/2014/main" id="{29ADCCEC-C9D1-4B39-8403-D9675BB0D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9172" y="1601416"/>
            <a:ext cx="4179072" cy="4858315"/>
          </a:xfrm>
          <a:prstGeom prst="rect">
            <a:avLst/>
          </a:prstGeom>
        </p:spPr>
      </p:pic>
      <p:sp>
        <p:nvSpPr>
          <p:cNvPr id="5" name="TextBox 4">
            <a:extLst>
              <a:ext uri="{FF2B5EF4-FFF2-40B4-BE49-F238E27FC236}">
                <a16:creationId xmlns:a16="http://schemas.microsoft.com/office/drawing/2014/main" id="{B4ED7AE1-40B2-48D1-9098-23AAE3019FDF}"/>
              </a:ext>
            </a:extLst>
          </p:cNvPr>
          <p:cNvSpPr txBox="1"/>
          <p:nvPr/>
        </p:nvSpPr>
        <p:spPr>
          <a:xfrm>
            <a:off x="0" y="0"/>
            <a:ext cx="9128244" cy="954107"/>
          </a:xfrm>
          <a:prstGeom prst="rect">
            <a:avLst/>
          </a:prstGeom>
          <a:noFill/>
        </p:spPr>
        <p:txBody>
          <a:bodyPr wrap="square" rtlCol="0">
            <a:spAutoFit/>
          </a:bodyPr>
          <a:lstStyle/>
          <a:p>
            <a:pPr lvl="0"/>
            <a:r>
              <a:rPr lang="en-GB" sz="2800" dirty="0">
                <a:solidFill>
                  <a:prstClr val="black"/>
                </a:solidFill>
                <a:latin typeface="Cambria" panose="02040503050406030204" pitchFamily="18" charset="0"/>
                <a:ea typeface="Cambria" panose="02040503050406030204" pitchFamily="18" charset="0"/>
              </a:rPr>
              <a:t>The five tetrominoes have a total of 20 squares, but they cannot form a 4x5 or 2 x 10 rectangle.</a:t>
            </a:r>
          </a:p>
        </p:txBody>
      </p:sp>
    </p:spTree>
    <p:extLst>
      <p:ext uri="{BB962C8B-B14F-4D97-AF65-F5344CB8AC3E}">
        <p14:creationId xmlns:p14="http://schemas.microsoft.com/office/powerpoint/2010/main" val="2961273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271" y="0"/>
            <a:ext cx="9144000" cy="4031873"/>
          </a:xfrm>
          <a:prstGeom prst="rect">
            <a:avLst/>
          </a:prstGeom>
          <a:noFill/>
        </p:spPr>
        <p:txBody>
          <a:bodyPr wrap="square" rtlCol="0">
            <a:spAutoFit/>
          </a:bodyPr>
          <a:lstStyle/>
          <a:p>
            <a:pPr algn="ctr"/>
            <a:r>
              <a:rPr lang="en-GB" sz="3200" b="1" dirty="0" err="1">
                <a:latin typeface="Cambria" panose="02040503050406030204" pitchFamily="18" charset="0"/>
              </a:rPr>
              <a:t>Montucla’s</a:t>
            </a:r>
            <a:r>
              <a:rPr lang="en-GB" sz="3200" b="1" dirty="0">
                <a:latin typeface="Cambria" panose="02040503050406030204" pitchFamily="18" charset="0"/>
              </a:rPr>
              <a:t> Dissection</a:t>
            </a:r>
          </a:p>
          <a:p>
            <a:r>
              <a:rPr lang="en-GB" sz="3200" dirty="0">
                <a:latin typeface="Cambria" panose="02040503050406030204" pitchFamily="18" charset="0"/>
              </a:rPr>
              <a:t>"Recreational Mathematics" in the 18th and 19th  century often consisted of geometric dissections.</a:t>
            </a:r>
          </a:p>
          <a:p>
            <a:r>
              <a:rPr lang="en-GB" sz="3200" dirty="0">
                <a:latin typeface="Cambria" panose="02040503050406030204" pitchFamily="18" charset="0"/>
              </a:rPr>
              <a:t>The French mathematician Jean-Etienne Montucla (1725 – 1799) showed how to decompose a square into pieces and reassemble them into a rectangle.  Usually only three pieces are needed, unless the target rectangle is long and thin.</a:t>
            </a:r>
          </a:p>
        </p:txBody>
      </p:sp>
      <p:pic>
        <p:nvPicPr>
          <p:cNvPr id="4" name="Picture 3">
            <a:extLst>
              <a:ext uri="{FF2B5EF4-FFF2-40B4-BE49-F238E27FC236}">
                <a16:creationId xmlns:a16="http://schemas.microsoft.com/office/drawing/2014/main" id="{C86654E9-B428-4AF1-BBEF-ACD0CC012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36" y="3992885"/>
            <a:ext cx="9205407" cy="2865115"/>
          </a:xfrm>
          <a:prstGeom prst="rect">
            <a:avLst/>
          </a:prstGeom>
        </p:spPr>
      </p:pic>
    </p:spTree>
    <p:extLst>
      <p:ext uri="{BB962C8B-B14F-4D97-AF65-F5344CB8AC3E}">
        <p14:creationId xmlns:p14="http://schemas.microsoft.com/office/powerpoint/2010/main" val="138528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3951" y="5467"/>
            <a:ext cx="8352928" cy="584775"/>
          </a:xfrm>
          <a:prstGeom prst="rect">
            <a:avLst/>
          </a:prstGeom>
          <a:noFill/>
        </p:spPr>
        <p:txBody>
          <a:bodyPr wrap="square" rtlCol="0">
            <a:spAutoFit/>
          </a:bodyPr>
          <a:lstStyle/>
          <a:p>
            <a:pPr algn="ctr"/>
            <a:r>
              <a:rPr lang="en-GB" sz="3200" b="1" dirty="0">
                <a:latin typeface="Cambria" panose="02040503050406030204" pitchFamily="18" charset="0"/>
              </a:rPr>
              <a:t>Geometry of </a:t>
            </a:r>
            <a:r>
              <a:rPr lang="en-GB" sz="3200" b="1" dirty="0" err="1">
                <a:latin typeface="Cambria" panose="02040503050406030204" pitchFamily="18" charset="0"/>
              </a:rPr>
              <a:t>Montucla’s</a:t>
            </a:r>
            <a:r>
              <a:rPr lang="en-GB" sz="3200" b="1" dirty="0">
                <a:latin typeface="Cambria" panose="02040503050406030204" pitchFamily="18" charset="0"/>
              </a:rPr>
              <a:t> dissection</a:t>
            </a:r>
          </a:p>
        </p:txBody>
      </p:sp>
      <p:pic>
        <p:nvPicPr>
          <p:cNvPr id="4099" name="Picture 3" descr="C:\u3a\loyd_polyominos\montuclas_dissection_labelle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19243"/>
            <a:ext cx="8269335" cy="27049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7715" y="3340730"/>
            <a:ext cx="8928992" cy="3108543"/>
          </a:xfrm>
          <a:prstGeom prst="rect">
            <a:avLst/>
          </a:prstGeom>
          <a:noFill/>
        </p:spPr>
        <p:txBody>
          <a:bodyPr wrap="square" rtlCol="0">
            <a:spAutoFit/>
          </a:bodyPr>
          <a:lstStyle/>
          <a:p>
            <a:r>
              <a:rPr lang="en-GB" sz="2800" dirty="0">
                <a:latin typeface="Cambria" panose="02040503050406030204" pitchFamily="18" charset="0"/>
              </a:rPr>
              <a:t>The line AE is the length of the long side of the rectangle.</a:t>
            </a:r>
          </a:p>
          <a:p>
            <a:r>
              <a:rPr lang="en-GB" sz="2800" dirty="0">
                <a:latin typeface="Cambria" panose="02040503050406030204" pitchFamily="18" charset="0"/>
              </a:rPr>
              <a:t>Triangles ADE and </a:t>
            </a:r>
            <a:r>
              <a:rPr lang="en-GB" sz="2800" dirty="0" err="1">
                <a:latin typeface="Cambria" panose="02040503050406030204" pitchFamily="18" charset="0"/>
              </a:rPr>
              <a:t>BFA</a:t>
            </a:r>
            <a:r>
              <a:rPr lang="en-GB" sz="2800" dirty="0">
                <a:latin typeface="Cambria" panose="02040503050406030204" pitchFamily="18" charset="0"/>
              </a:rPr>
              <a:t> are similar, so AE*BF = AB*AD</a:t>
            </a:r>
          </a:p>
          <a:p>
            <a:r>
              <a:rPr lang="en-GB" sz="2800" dirty="0">
                <a:latin typeface="Cambria" panose="02040503050406030204" pitchFamily="18" charset="0"/>
              </a:rPr>
              <a:t>And so BF is the short side of the rectangle, equal to AG and EH.</a:t>
            </a:r>
          </a:p>
          <a:p>
            <a:r>
              <a:rPr lang="en-GB" sz="2800" dirty="0">
                <a:latin typeface="Cambria" panose="02040503050406030204" pitchFamily="18" charset="0"/>
              </a:rPr>
              <a:t>In the left diagram, DE has been made equal to DC / 2</a:t>
            </a:r>
          </a:p>
          <a:p>
            <a:r>
              <a:rPr lang="en-GB" sz="2800" dirty="0">
                <a:latin typeface="Cambria" panose="02040503050406030204" pitchFamily="18" charset="0"/>
              </a:rPr>
              <a:t>In the right diagram DE has been made equal to 2*DC</a:t>
            </a:r>
          </a:p>
          <a:p>
            <a:r>
              <a:rPr lang="en-GB" sz="2800" dirty="0">
                <a:latin typeface="Cambria" panose="02040503050406030204" pitchFamily="18" charset="0"/>
              </a:rPr>
              <a:t>In this case AE = 5 * AG.  Triangle ADE has sides [1, 2, √5]</a:t>
            </a:r>
          </a:p>
        </p:txBody>
      </p:sp>
    </p:spTree>
    <p:extLst>
      <p:ext uri="{BB962C8B-B14F-4D97-AF65-F5344CB8AC3E}">
        <p14:creationId xmlns:p14="http://schemas.microsoft.com/office/powerpoint/2010/main" val="409560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98" y="0"/>
            <a:ext cx="6780050" cy="3170099"/>
          </a:xfrm>
          <a:prstGeom prst="rect">
            <a:avLst/>
          </a:prstGeom>
          <a:noFill/>
        </p:spPr>
        <p:txBody>
          <a:bodyPr wrap="square" rtlCol="0">
            <a:spAutoFit/>
          </a:bodyPr>
          <a:lstStyle/>
          <a:p>
            <a:pPr algn="ctr"/>
            <a:r>
              <a:rPr lang="en-GB" sz="3200" b="1" dirty="0">
                <a:latin typeface="Cambria" panose="02040503050406030204" pitchFamily="18" charset="0"/>
              </a:rPr>
              <a:t>Dissections</a:t>
            </a:r>
          </a:p>
          <a:p>
            <a:r>
              <a:rPr lang="en-GB" sz="2800" dirty="0">
                <a:latin typeface="Cambria" panose="02040503050406030204" pitchFamily="18" charset="0"/>
              </a:rPr>
              <a:t>There are lots of ways of dissecting one geometric shape into another.</a:t>
            </a:r>
          </a:p>
          <a:p>
            <a:endParaRPr lang="en-GB" sz="2800" dirty="0">
              <a:latin typeface="Cambria" panose="02040503050406030204" pitchFamily="18" charset="0"/>
            </a:endParaRPr>
          </a:p>
          <a:p>
            <a:r>
              <a:rPr lang="en-GB" sz="2800" dirty="0">
                <a:latin typeface="Cambria" panose="02040503050406030204" pitchFamily="18" charset="0"/>
              </a:rPr>
              <a:t>This is a popular work on the subject:</a:t>
            </a:r>
          </a:p>
          <a:p>
            <a:r>
              <a:rPr lang="en-GB" sz="2800" dirty="0">
                <a:latin typeface="Cambria" panose="02040503050406030204" pitchFamily="18" charset="0"/>
              </a:rPr>
              <a:t>“</a:t>
            </a:r>
            <a:r>
              <a:rPr lang="en-GB" sz="2800" b="1" dirty="0">
                <a:latin typeface="Cambria" panose="02040503050406030204" pitchFamily="18" charset="0"/>
              </a:rPr>
              <a:t>Dissections: plane and fancy</a:t>
            </a:r>
            <a:r>
              <a:rPr lang="en-GB" sz="2800" dirty="0">
                <a:latin typeface="Cambria" panose="02040503050406030204" pitchFamily="18" charset="0"/>
              </a:rPr>
              <a:t>” by Greg Frederickson.  </a:t>
            </a:r>
          </a:p>
        </p:txBody>
      </p:sp>
      <p:sp>
        <p:nvSpPr>
          <p:cNvPr id="3" name="TextBox 2"/>
          <p:cNvSpPr txBox="1"/>
          <p:nvPr/>
        </p:nvSpPr>
        <p:spPr>
          <a:xfrm>
            <a:off x="4300858" y="3443147"/>
            <a:ext cx="4725889" cy="3108543"/>
          </a:xfrm>
          <a:prstGeom prst="rect">
            <a:avLst/>
          </a:prstGeom>
          <a:noFill/>
        </p:spPr>
        <p:txBody>
          <a:bodyPr wrap="square" rtlCol="0">
            <a:spAutoFit/>
          </a:bodyPr>
          <a:lstStyle/>
          <a:p>
            <a:r>
              <a:rPr lang="en-GB" sz="2800" dirty="0">
                <a:latin typeface="Cambria" panose="02040503050406030204" pitchFamily="18" charset="0"/>
              </a:rPr>
              <a:t>Here is how you can dissect an equilateral triangle into a square.  Overlay strips of squares and triangles.  Change the positions and angles until something “interesting” appears.</a:t>
            </a:r>
          </a:p>
        </p:txBody>
      </p:sp>
      <p:pic>
        <p:nvPicPr>
          <p:cNvPr id="1028" name="Picture 4" descr="C:\u3a\loyd_polyominos\strips_of_triangles_and_squares_coloure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93" y="3140967"/>
            <a:ext cx="4266466" cy="36109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D3389F1-66B3-47B8-988A-373B34D57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1818" y="16634"/>
            <a:ext cx="2307984" cy="3398220"/>
          </a:xfrm>
          <a:prstGeom prst="rect">
            <a:avLst/>
          </a:prstGeom>
        </p:spPr>
      </p:pic>
    </p:spTree>
    <p:extLst>
      <p:ext uri="{BB962C8B-B14F-4D97-AF65-F5344CB8AC3E}">
        <p14:creationId xmlns:p14="http://schemas.microsoft.com/office/powerpoint/2010/main" val="2371946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3a\loyd_polyominos\triangle_to_square_dissection_step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5211"/>
            <a:ext cx="9144000" cy="32225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52" y="0"/>
            <a:ext cx="9144000" cy="2554545"/>
          </a:xfrm>
          <a:prstGeom prst="rect">
            <a:avLst/>
          </a:prstGeom>
          <a:noFill/>
        </p:spPr>
        <p:txBody>
          <a:bodyPr wrap="square" rtlCol="0">
            <a:spAutoFit/>
          </a:bodyPr>
          <a:lstStyle/>
          <a:p>
            <a:r>
              <a:rPr lang="en-GB" sz="3200" b="1" dirty="0">
                <a:latin typeface="Cambria" panose="02040503050406030204" pitchFamily="18" charset="0"/>
              </a:rPr>
              <a:t>Dissecting the equilateral triangle into a square</a:t>
            </a:r>
            <a:r>
              <a:rPr lang="en-GB" sz="3200" dirty="0">
                <a:latin typeface="Cambria" panose="02040503050406030204" pitchFamily="18" charset="0"/>
              </a:rPr>
              <a:t>.</a:t>
            </a:r>
          </a:p>
          <a:p>
            <a:r>
              <a:rPr lang="en-GB" sz="3200" dirty="0">
                <a:latin typeface="Cambria" panose="02040503050406030204" pitchFamily="18" charset="0"/>
              </a:rPr>
              <a:t>  </a:t>
            </a:r>
          </a:p>
          <a:p>
            <a:r>
              <a:rPr lang="en-GB" sz="3200" dirty="0">
                <a:latin typeface="Cambria" panose="02040503050406030204" pitchFamily="18" charset="0"/>
              </a:rPr>
              <a:t>This one, by Henry Ernest </a:t>
            </a:r>
            <a:r>
              <a:rPr lang="en-GB" sz="3200" dirty="0" err="1">
                <a:latin typeface="Cambria" panose="02040503050406030204" pitchFamily="18" charset="0"/>
              </a:rPr>
              <a:t>Dudeney</a:t>
            </a:r>
            <a:r>
              <a:rPr lang="en-GB" sz="3200" dirty="0">
                <a:latin typeface="Cambria" panose="02040503050406030204" pitchFamily="18" charset="0"/>
              </a:rPr>
              <a:t> (1857 – 1930), also has the unusual property that the pieces can be hinged at their corners.</a:t>
            </a:r>
          </a:p>
        </p:txBody>
      </p:sp>
      <p:sp>
        <p:nvSpPr>
          <p:cNvPr id="3" name="TextBox 2">
            <a:extLst>
              <a:ext uri="{FF2B5EF4-FFF2-40B4-BE49-F238E27FC236}">
                <a16:creationId xmlns:a16="http://schemas.microsoft.com/office/drawing/2014/main" id="{AA3F6103-7696-4A6E-8E0C-8CE892AB1553}"/>
              </a:ext>
            </a:extLst>
          </p:cNvPr>
          <p:cNvSpPr txBox="1"/>
          <p:nvPr/>
        </p:nvSpPr>
        <p:spPr>
          <a:xfrm>
            <a:off x="0" y="5617727"/>
            <a:ext cx="8964488" cy="1077218"/>
          </a:xfrm>
          <a:prstGeom prst="rect">
            <a:avLst/>
          </a:prstGeom>
          <a:noFill/>
        </p:spPr>
        <p:txBody>
          <a:bodyPr wrap="square" rtlCol="0">
            <a:spAutoFit/>
          </a:bodyPr>
          <a:lstStyle/>
          <a:p>
            <a:r>
              <a:rPr lang="en-GB" sz="3200" dirty="0">
                <a:latin typeface="Cambria" panose="02040503050406030204" pitchFamily="18" charset="0"/>
                <a:ea typeface="Cambria" panose="02040503050406030204" pitchFamily="18" charset="0"/>
              </a:rPr>
              <a:t>The challenge in most dissections is to use as few pieces as possible, just four in this case.</a:t>
            </a:r>
          </a:p>
        </p:txBody>
      </p:sp>
    </p:spTree>
    <p:extLst>
      <p:ext uri="{BB962C8B-B14F-4D97-AF65-F5344CB8AC3E}">
        <p14:creationId xmlns:p14="http://schemas.microsoft.com/office/powerpoint/2010/main" val="2355642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2943" y="229106"/>
            <a:ext cx="5649021" cy="3046988"/>
          </a:xfrm>
          <a:prstGeom prst="rect">
            <a:avLst/>
          </a:prstGeom>
          <a:noFill/>
        </p:spPr>
        <p:txBody>
          <a:bodyPr wrap="square" rtlCol="0">
            <a:spAutoFit/>
          </a:bodyPr>
          <a:lstStyle/>
          <a:p>
            <a:r>
              <a:rPr lang="en-GB" sz="3200" dirty="0">
                <a:latin typeface="Cambria" panose="02040503050406030204" pitchFamily="18" charset="0"/>
              </a:rPr>
              <a:t>This classic dissection of a cross to a square was the basis of some puzzles in the 19th Century.  Usually attributed to Sam Loyd (1841-1911), a prolific puzzle designer.</a:t>
            </a:r>
          </a:p>
        </p:txBody>
      </p:sp>
      <p:pic>
        <p:nvPicPr>
          <p:cNvPr id="4" name="Picture 3">
            <a:extLst>
              <a:ext uri="{FF2B5EF4-FFF2-40B4-BE49-F238E27FC236}">
                <a16:creationId xmlns:a16="http://schemas.microsoft.com/office/drawing/2014/main" id="{4450BA70-E08A-4D42-84B7-EA3FF0EB8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0" y="3573181"/>
            <a:ext cx="8858992" cy="3009604"/>
          </a:xfrm>
          <a:prstGeom prst="rect">
            <a:avLst/>
          </a:prstGeom>
        </p:spPr>
      </p:pic>
      <p:pic>
        <p:nvPicPr>
          <p:cNvPr id="5" name="Picture 4">
            <a:extLst>
              <a:ext uri="{FF2B5EF4-FFF2-40B4-BE49-F238E27FC236}">
                <a16:creationId xmlns:a16="http://schemas.microsoft.com/office/drawing/2014/main" id="{8F0F5F35-30C1-4C84-9B20-09B415F59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79" y="275215"/>
            <a:ext cx="2752725" cy="3352800"/>
          </a:xfrm>
          <a:prstGeom prst="rect">
            <a:avLst/>
          </a:prstGeom>
        </p:spPr>
      </p:pic>
    </p:spTree>
    <p:extLst>
      <p:ext uri="{BB962C8B-B14F-4D97-AF65-F5344CB8AC3E}">
        <p14:creationId xmlns:p14="http://schemas.microsoft.com/office/powerpoint/2010/main" val="2964363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5467"/>
            <a:ext cx="8352928" cy="1077218"/>
          </a:xfrm>
          <a:prstGeom prst="rect">
            <a:avLst/>
          </a:prstGeom>
          <a:noFill/>
        </p:spPr>
        <p:txBody>
          <a:bodyPr wrap="square" rtlCol="0">
            <a:spAutoFit/>
          </a:bodyPr>
          <a:lstStyle/>
          <a:p>
            <a:pPr algn="ctr"/>
            <a:r>
              <a:rPr lang="en-GB" sz="3200" b="1" dirty="0">
                <a:latin typeface="Cambria" panose="02040503050406030204" pitchFamily="18" charset="0"/>
              </a:rPr>
              <a:t>Sam Loyd’s dissection </a:t>
            </a:r>
          </a:p>
          <a:p>
            <a:pPr algn="ctr"/>
            <a:r>
              <a:rPr lang="en-GB" sz="3200" b="1" dirty="0">
                <a:latin typeface="Cambria" panose="02040503050406030204" pitchFamily="18" charset="0"/>
              </a:rPr>
              <a:t>of a Greek Cross to a Square</a:t>
            </a:r>
          </a:p>
        </p:txBody>
      </p:sp>
      <p:pic>
        <p:nvPicPr>
          <p:cNvPr id="5122" name="Picture 2" descr="C:\u3a\loyd_polyominos\greek_ cross_dissection_colou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82685"/>
            <a:ext cx="6930654" cy="234631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3a\loyd_polyominos\greek_cross_and_square_hatche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592263"/>
            <a:ext cx="5791200" cy="28003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56176" y="3592263"/>
            <a:ext cx="2736304" cy="2677656"/>
          </a:xfrm>
          <a:prstGeom prst="rect">
            <a:avLst/>
          </a:prstGeom>
          <a:noFill/>
        </p:spPr>
        <p:txBody>
          <a:bodyPr wrap="square" rtlCol="0">
            <a:spAutoFit/>
          </a:bodyPr>
          <a:lstStyle/>
          <a:p>
            <a:r>
              <a:rPr lang="en-GB" sz="2800" dirty="0">
                <a:latin typeface="Cambria" panose="02040503050406030204" pitchFamily="18" charset="0"/>
              </a:rPr>
              <a:t>If the cross is 6x6, then it has 20 unit squares.</a:t>
            </a:r>
          </a:p>
          <a:p>
            <a:r>
              <a:rPr lang="en-GB" sz="2800" dirty="0">
                <a:latin typeface="Cambria" panose="02040503050406030204" pitchFamily="18" charset="0"/>
              </a:rPr>
              <a:t>So the side of the big square is √20 or 2√5</a:t>
            </a:r>
          </a:p>
        </p:txBody>
      </p:sp>
    </p:spTree>
    <p:extLst>
      <p:ext uri="{BB962C8B-B14F-4D97-AF65-F5344CB8AC3E}">
        <p14:creationId xmlns:p14="http://schemas.microsoft.com/office/powerpoint/2010/main" val="1803044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756" y="0"/>
            <a:ext cx="8964487" cy="1569660"/>
          </a:xfrm>
          <a:prstGeom prst="rect">
            <a:avLst/>
          </a:prstGeom>
          <a:noFill/>
        </p:spPr>
        <p:txBody>
          <a:bodyPr wrap="square" rtlCol="0">
            <a:spAutoFit/>
          </a:bodyPr>
          <a:lstStyle/>
          <a:p>
            <a:r>
              <a:rPr lang="en-GB" sz="3200" dirty="0">
                <a:latin typeface="Cambria" panose="02040503050406030204" pitchFamily="18" charset="0"/>
              </a:rPr>
              <a:t>Sam Loyd also showed how to dissect a cross to a domino (a 2x1 rectangle), a quadrilateral and a triangle.</a:t>
            </a:r>
          </a:p>
        </p:txBody>
      </p:sp>
      <p:pic>
        <p:nvPicPr>
          <p:cNvPr id="6" name="Picture 5">
            <a:extLst>
              <a:ext uri="{FF2B5EF4-FFF2-40B4-BE49-F238E27FC236}">
                <a16:creationId xmlns:a16="http://schemas.microsoft.com/office/drawing/2014/main" id="{D8BDD307-3E09-481E-A882-CBB8AE32B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1077218"/>
            <a:ext cx="5378935" cy="2160240"/>
          </a:xfrm>
          <a:prstGeom prst="rect">
            <a:avLst/>
          </a:prstGeom>
        </p:spPr>
      </p:pic>
      <p:pic>
        <p:nvPicPr>
          <p:cNvPr id="8" name="Picture 7">
            <a:extLst>
              <a:ext uri="{FF2B5EF4-FFF2-40B4-BE49-F238E27FC236}">
                <a16:creationId xmlns:a16="http://schemas.microsoft.com/office/drawing/2014/main" id="{C5C80CD0-67FA-48E5-B7C0-F0AAAA2FB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087" y="3068962"/>
            <a:ext cx="4094881" cy="1880370"/>
          </a:xfrm>
          <a:prstGeom prst="rect">
            <a:avLst/>
          </a:prstGeom>
        </p:spPr>
      </p:pic>
      <p:pic>
        <p:nvPicPr>
          <p:cNvPr id="10" name="Picture 9">
            <a:extLst>
              <a:ext uri="{FF2B5EF4-FFF2-40B4-BE49-F238E27FC236}">
                <a16:creationId xmlns:a16="http://schemas.microsoft.com/office/drawing/2014/main" id="{4675226F-C58A-4A8A-9194-F4EAFBA8F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6579" y="4845366"/>
            <a:ext cx="5275351" cy="2012634"/>
          </a:xfrm>
          <a:prstGeom prst="rect">
            <a:avLst/>
          </a:prstGeom>
        </p:spPr>
      </p:pic>
    </p:spTree>
    <p:extLst>
      <p:ext uri="{BB962C8B-B14F-4D97-AF65-F5344CB8AC3E}">
        <p14:creationId xmlns:p14="http://schemas.microsoft.com/office/powerpoint/2010/main" val="3171412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D03477-C1C6-4ACC-894E-7DFE2F1D8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128214"/>
            <a:ext cx="5116523" cy="6907306"/>
          </a:xfrm>
          <a:prstGeom prst="rect">
            <a:avLst/>
          </a:prstGeom>
        </p:spPr>
      </p:pic>
      <p:sp>
        <p:nvSpPr>
          <p:cNvPr id="2" name="TextBox 1"/>
          <p:cNvSpPr txBox="1"/>
          <p:nvPr/>
        </p:nvSpPr>
        <p:spPr>
          <a:xfrm>
            <a:off x="89756" y="0"/>
            <a:ext cx="5994412" cy="6001643"/>
          </a:xfrm>
          <a:prstGeom prst="rect">
            <a:avLst/>
          </a:prstGeom>
          <a:noFill/>
        </p:spPr>
        <p:txBody>
          <a:bodyPr wrap="square" rtlCol="0">
            <a:spAutoFit/>
          </a:bodyPr>
          <a:lstStyle/>
          <a:p>
            <a:r>
              <a:rPr lang="en-GB" sz="3200" dirty="0">
                <a:latin typeface="Cambria" panose="02040503050406030204" pitchFamily="18" charset="0"/>
              </a:rPr>
              <a:t>The four piece dissection of the Greek cross has two large complex pieces (pink and yellow)</a:t>
            </a:r>
          </a:p>
          <a:p>
            <a:endParaRPr lang="en-GB" sz="3200" dirty="0">
              <a:latin typeface="Cambria" panose="02040503050406030204" pitchFamily="18" charset="0"/>
            </a:endParaRPr>
          </a:p>
          <a:p>
            <a:r>
              <a:rPr lang="en-GB" sz="3200" dirty="0">
                <a:latin typeface="Cambria" panose="02040503050406030204" pitchFamily="18" charset="0"/>
              </a:rPr>
              <a:t>Each of these can be cut in two to make simpler pieces.</a:t>
            </a:r>
          </a:p>
          <a:p>
            <a:endParaRPr lang="en-GB" sz="3200" dirty="0">
              <a:latin typeface="Cambria" panose="02040503050406030204" pitchFamily="18" charset="0"/>
            </a:endParaRPr>
          </a:p>
          <a:p>
            <a:endParaRPr lang="en-GB" sz="3200" dirty="0">
              <a:latin typeface="Cambria" panose="02040503050406030204" pitchFamily="18" charset="0"/>
            </a:endParaRPr>
          </a:p>
          <a:p>
            <a:r>
              <a:rPr lang="en-GB" sz="3200" dirty="0">
                <a:latin typeface="Cambria" panose="02040503050406030204" pitchFamily="18" charset="0"/>
              </a:rPr>
              <a:t>The set of six pieces </a:t>
            </a:r>
            <a:br>
              <a:rPr lang="en-GB" sz="3200" dirty="0">
                <a:latin typeface="Cambria" panose="02040503050406030204" pitchFamily="18" charset="0"/>
              </a:rPr>
            </a:br>
            <a:r>
              <a:rPr lang="en-GB" sz="3200" dirty="0">
                <a:latin typeface="Cambria" panose="02040503050406030204" pitchFamily="18" charset="0"/>
              </a:rPr>
              <a:t>makes a "Multipuzzle" </a:t>
            </a:r>
            <a:br>
              <a:rPr lang="en-GB" sz="3200" dirty="0">
                <a:latin typeface="Cambria" panose="02040503050406030204" pitchFamily="18" charset="0"/>
              </a:rPr>
            </a:br>
            <a:r>
              <a:rPr lang="en-GB" sz="3200" dirty="0">
                <a:latin typeface="Cambria" panose="02040503050406030204" pitchFamily="18" charset="0"/>
              </a:rPr>
              <a:t>which can form many</a:t>
            </a:r>
            <a:br>
              <a:rPr lang="en-GB" sz="3200" dirty="0">
                <a:latin typeface="Cambria" panose="02040503050406030204" pitchFamily="18" charset="0"/>
              </a:rPr>
            </a:br>
            <a:r>
              <a:rPr lang="en-GB" sz="3200" dirty="0">
                <a:latin typeface="Cambria" panose="02040503050406030204" pitchFamily="18" charset="0"/>
              </a:rPr>
              <a:t>interesting shapes. </a:t>
            </a:r>
          </a:p>
        </p:txBody>
      </p:sp>
    </p:spTree>
    <p:extLst>
      <p:ext uri="{BB962C8B-B14F-4D97-AF65-F5344CB8AC3E}">
        <p14:creationId xmlns:p14="http://schemas.microsoft.com/office/powerpoint/2010/main" val="2732487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036496" cy="1077218"/>
          </a:xfrm>
          <a:prstGeom prst="rect">
            <a:avLst/>
          </a:prstGeom>
          <a:noFill/>
        </p:spPr>
        <p:txBody>
          <a:bodyPr wrap="square" rtlCol="0">
            <a:spAutoFit/>
          </a:bodyPr>
          <a:lstStyle/>
          <a:p>
            <a:pPr algn="ctr"/>
            <a:r>
              <a:rPr lang="en-GB" sz="3200" b="1" dirty="0">
                <a:latin typeface="Cambria" panose="02040503050406030204" pitchFamily="18" charset="0"/>
              </a:rPr>
              <a:t>Using the six pieces from the "Multipuzzle" to make pentominoes</a:t>
            </a:r>
          </a:p>
        </p:txBody>
      </p:sp>
      <p:sp>
        <p:nvSpPr>
          <p:cNvPr id="3" name="TextBox 2"/>
          <p:cNvSpPr txBox="1"/>
          <p:nvPr/>
        </p:nvSpPr>
        <p:spPr>
          <a:xfrm>
            <a:off x="0" y="1203285"/>
            <a:ext cx="9144000" cy="1815882"/>
          </a:xfrm>
          <a:prstGeom prst="rect">
            <a:avLst/>
          </a:prstGeom>
          <a:noFill/>
        </p:spPr>
        <p:txBody>
          <a:bodyPr wrap="square" rtlCol="0">
            <a:spAutoFit/>
          </a:bodyPr>
          <a:lstStyle/>
          <a:p>
            <a:r>
              <a:rPr lang="en-GB" sz="2800" dirty="0">
                <a:latin typeface="Cambria" panose="02040503050406030204" pitchFamily="18" charset="0"/>
              </a:rPr>
              <a:t>Most of the twelve pentominoes can be made using the six pieces of the Multipuzzle. </a:t>
            </a:r>
          </a:p>
          <a:p>
            <a:endParaRPr lang="en-GB" sz="2800" dirty="0">
              <a:latin typeface="Cambria" panose="02040503050406030204" pitchFamily="18" charset="0"/>
            </a:endParaRPr>
          </a:p>
          <a:p>
            <a:r>
              <a:rPr lang="en-GB" sz="2800" dirty="0">
                <a:latin typeface="Cambria" panose="02040503050406030204" pitchFamily="18" charset="0"/>
              </a:rPr>
              <a:t>The W-pentomino is the only one which cannot be made. </a:t>
            </a:r>
          </a:p>
        </p:txBody>
      </p:sp>
      <p:pic>
        <p:nvPicPr>
          <p:cNvPr id="6" name="Picture 5">
            <a:extLst>
              <a:ext uri="{FF2B5EF4-FFF2-40B4-BE49-F238E27FC236}">
                <a16:creationId xmlns:a16="http://schemas.microsoft.com/office/drawing/2014/main" id="{2F0DFCCE-5E68-42AC-876E-499EBB8B6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910" y="3190875"/>
            <a:ext cx="8448675" cy="3667125"/>
          </a:xfrm>
          <a:prstGeom prst="rect">
            <a:avLst/>
          </a:prstGeom>
        </p:spPr>
      </p:pic>
    </p:spTree>
    <p:extLst>
      <p:ext uri="{BB962C8B-B14F-4D97-AF65-F5344CB8AC3E}">
        <p14:creationId xmlns:p14="http://schemas.microsoft.com/office/powerpoint/2010/main" val="81748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249430-6675-4CDC-A782-9AC7343F1986}"/>
              </a:ext>
            </a:extLst>
          </p:cNvPr>
          <p:cNvSpPr txBox="1"/>
          <p:nvPr/>
        </p:nvSpPr>
        <p:spPr>
          <a:xfrm>
            <a:off x="0" y="139140"/>
            <a:ext cx="5220072" cy="3539430"/>
          </a:xfrm>
          <a:prstGeom prst="rect">
            <a:avLst/>
          </a:prstGeom>
          <a:noFill/>
        </p:spPr>
        <p:txBody>
          <a:bodyPr wrap="square" rtlCol="0">
            <a:spAutoFit/>
          </a:bodyPr>
          <a:lstStyle/>
          <a:p>
            <a:pPr lvl="0"/>
            <a:r>
              <a:rPr lang="en-GB" sz="2800" dirty="0">
                <a:solidFill>
                  <a:prstClr val="black"/>
                </a:solidFill>
                <a:latin typeface="Cambria" panose="02040503050406030204" pitchFamily="18" charset="0"/>
              </a:rPr>
              <a:t>But the  square is the </a:t>
            </a:r>
            <a:r>
              <a:rPr lang="en-GB" sz="2800" b="1" dirty="0">
                <a:solidFill>
                  <a:prstClr val="black"/>
                </a:solidFill>
                <a:latin typeface="Cambria" panose="02040503050406030204" pitchFamily="18" charset="0"/>
              </a:rPr>
              <a:t>ONLY</a:t>
            </a:r>
            <a:r>
              <a:rPr lang="en-GB" sz="2800" dirty="0">
                <a:solidFill>
                  <a:prstClr val="black"/>
                </a:solidFill>
                <a:latin typeface="Cambria" panose="02040503050406030204" pitchFamily="18" charset="0"/>
              </a:rPr>
              <a:t> tetromino which can be made with the six Multipuzzle pieces.</a:t>
            </a:r>
          </a:p>
          <a:p>
            <a:pPr lvl="0"/>
            <a:endParaRPr lang="en-GB" sz="2800" dirty="0">
              <a:solidFill>
                <a:prstClr val="black"/>
              </a:solidFill>
              <a:latin typeface="Cambria" panose="02040503050406030204" pitchFamily="18" charset="0"/>
            </a:endParaRPr>
          </a:p>
          <a:p>
            <a:pPr lvl="0"/>
            <a:r>
              <a:rPr lang="en-GB" sz="2800" dirty="0">
                <a:solidFill>
                  <a:prstClr val="black"/>
                </a:solidFill>
                <a:latin typeface="Cambria" panose="02040503050406030204" pitchFamily="18" charset="0"/>
              </a:rPr>
              <a:t>The perimeters of the other tetrominoes are longer and there are not enough suitable edges in the group of pieces.</a:t>
            </a:r>
            <a:endParaRPr lang="en-GB" dirty="0"/>
          </a:p>
        </p:txBody>
      </p:sp>
      <p:pic>
        <p:nvPicPr>
          <p:cNvPr id="5" name="Picture 4">
            <a:extLst>
              <a:ext uri="{FF2B5EF4-FFF2-40B4-BE49-F238E27FC236}">
                <a16:creationId xmlns:a16="http://schemas.microsoft.com/office/drawing/2014/main" id="{3EE79879-D0AC-4DA2-AE22-A15F2B4E3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82298"/>
            <a:ext cx="3857625" cy="3838575"/>
          </a:xfrm>
          <a:prstGeom prst="rect">
            <a:avLst/>
          </a:prstGeom>
        </p:spPr>
      </p:pic>
      <p:pic>
        <p:nvPicPr>
          <p:cNvPr id="7" name="Picture 6">
            <a:extLst>
              <a:ext uri="{FF2B5EF4-FFF2-40B4-BE49-F238E27FC236}">
                <a16:creationId xmlns:a16="http://schemas.microsoft.com/office/drawing/2014/main" id="{EA6FB30C-6D2D-47D1-9AE4-9D4970AAF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920873"/>
            <a:ext cx="7776864" cy="2797987"/>
          </a:xfrm>
          <a:prstGeom prst="rect">
            <a:avLst/>
          </a:prstGeom>
        </p:spPr>
      </p:pic>
    </p:spTree>
    <p:extLst>
      <p:ext uri="{BB962C8B-B14F-4D97-AF65-F5344CB8AC3E}">
        <p14:creationId xmlns:p14="http://schemas.microsoft.com/office/powerpoint/2010/main" val="3959800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7DCFB3-CF68-4B5B-8EDA-F8D88EC691EF}"/>
              </a:ext>
            </a:extLst>
          </p:cNvPr>
          <p:cNvSpPr txBox="1"/>
          <p:nvPr/>
        </p:nvSpPr>
        <p:spPr>
          <a:xfrm>
            <a:off x="15213" y="188640"/>
            <a:ext cx="9113573" cy="584775"/>
          </a:xfrm>
          <a:prstGeom prst="rect">
            <a:avLst/>
          </a:prstGeom>
          <a:noFill/>
        </p:spPr>
        <p:txBody>
          <a:bodyPr wrap="square" rtlCol="0">
            <a:spAutoFit/>
          </a:bodyPr>
          <a:lstStyle/>
          <a:p>
            <a:r>
              <a:rPr lang="en-GB" sz="3200" b="1" dirty="0">
                <a:latin typeface="Cambria" panose="02040503050406030204" pitchFamily="18" charset="0"/>
              </a:rPr>
              <a:t>Dissection of Pentominoes into Tetrominoes</a:t>
            </a:r>
          </a:p>
        </p:txBody>
      </p:sp>
      <p:sp>
        <p:nvSpPr>
          <p:cNvPr id="5" name="TextBox 4">
            <a:extLst>
              <a:ext uri="{FF2B5EF4-FFF2-40B4-BE49-F238E27FC236}">
                <a16:creationId xmlns:a16="http://schemas.microsoft.com/office/drawing/2014/main" id="{9EDE3DEF-A632-4C53-89F6-D2A70257245B}"/>
              </a:ext>
            </a:extLst>
          </p:cNvPr>
          <p:cNvSpPr txBox="1"/>
          <p:nvPr/>
        </p:nvSpPr>
        <p:spPr>
          <a:xfrm>
            <a:off x="42986" y="3688591"/>
            <a:ext cx="3671612" cy="1815882"/>
          </a:xfrm>
          <a:prstGeom prst="rect">
            <a:avLst/>
          </a:prstGeom>
          <a:noFill/>
        </p:spPr>
        <p:txBody>
          <a:bodyPr wrap="square" rtlCol="0">
            <a:spAutoFit/>
          </a:bodyPr>
          <a:lstStyle/>
          <a:p>
            <a:r>
              <a:rPr lang="en-GB" sz="2800" dirty="0">
                <a:latin typeface="Cambria" panose="02040503050406030204" pitchFamily="18" charset="0"/>
              </a:rPr>
              <a:t>And </a:t>
            </a:r>
            <a:r>
              <a:rPr lang="en-GB" sz="2800" b="1" dirty="0">
                <a:latin typeface="Cambria" panose="02040503050406030204" pitchFamily="18" charset="0"/>
              </a:rPr>
              <a:t>five</a:t>
            </a:r>
            <a:r>
              <a:rPr lang="en-GB" sz="2800" dirty="0">
                <a:latin typeface="Cambria" panose="02040503050406030204" pitchFamily="18" charset="0"/>
              </a:rPr>
              <a:t> tetrominoes, each made of four (slightly larger) squares.</a:t>
            </a:r>
          </a:p>
        </p:txBody>
      </p:sp>
      <p:sp>
        <p:nvSpPr>
          <p:cNvPr id="6" name="TextBox 5">
            <a:extLst>
              <a:ext uri="{FF2B5EF4-FFF2-40B4-BE49-F238E27FC236}">
                <a16:creationId xmlns:a16="http://schemas.microsoft.com/office/drawing/2014/main" id="{D499B274-C36C-4946-B0F8-0FC4F470003A}"/>
              </a:ext>
            </a:extLst>
          </p:cNvPr>
          <p:cNvSpPr txBox="1"/>
          <p:nvPr/>
        </p:nvSpPr>
        <p:spPr>
          <a:xfrm>
            <a:off x="21557" y="1293731"/>
            <a:ext cx="3542331" cy="1384995"/>
          </a:xfrm>
          <a:prstGeom prst="rect">
            <a:avLst/>
          </a:prstGeom>
          <a:noFill/>
        </p:spPr>
        <p:txBody>
          <a:bodyPr wrap="square" rtlCol="0">
            <a:spAutoFit/>
          </a:bodyPr>
          <a:lstStyle/>
          <a:p>
            <a:r>
              <a:rPr lang="en-GB" sz="2800" dirty="0">
                <a:latin typeface="Cambria" panose="02040503050406030204" pitchFamily="18" charset="0"/>
              </a:rPr>
              <a:t>There are </a:t>
            </a:r>
            <a:r>
              <a:rPr lang="en-GB" sz="2800" b="1" dirty="0">
                <a:latin typeface="Cambria" panose="02040503050406030204" pitchFamily="18" charset="0"/>
              </a:rPr>
              <a:t>twelve</a:t>
            </a:r>
            <a:r>
              <a:rPr lang="en-GB" sz="2800" dirty="0">
                <a:latin typeface="Cambria" panose="02040503050406030204" pitchFamily="18" charset="0"/>
              </a:rPr>
              <a:t> pentominoes, each made of five squares.</a:t>
            </a:r>
          </a:p>
        </p:txBody>
      </p:sp>
      <p:pic>
        <p:nvPicPr>
          <p:cNvPr id="7" name="Picture 6">
            <a:extLst>
              <a:ext uri="{FF2B5EF4-FFF2-40B4-BE49-F238E27FC236}">
                <a16:creationId xmlns:a16="http://schemas.microsoft.com/office/drawing/2014/main" id="{03E5600D-EB34-4D90-9BCB-E9D6016E7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598" y="806381"/>
            <a:ext cx="5097193" cy="2478603"/>
          </a:xfrm>
          <a:prstGeom prst="rect">
            <a:avLst/>
          </a:prstGeom>
        </p:spPr>
      </p:pic>
      <p:pic>
        <p:nvPicPr>
          <p:cNvPr id="9" name="Picture 8">
            <a:extLst>
              <a:ext uri="{FF2B5EF4-FFF2-40B4-BE49-F238E27FC236}">
                <a16:creationId xmlns:a16="http://schemas.microsoft.com/office/drawing/2014/main" id="{80B36260-6C47-4866-AE33-DF38A78589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359" y="3849267"/>
            <a:ext cx="5395427" cy="1403334"/>
          </a:xfrm>
          <a:prstGeom prst="rect">
            <a:avLst/>
          </a:prstGeom>
        </p:spPr>
      </p:pic>
      <p:sp>
        <p:nvSpPr>
          <p:cNvPr id="10" name="TextBox 9">
            <a:extLst>
              <a:ext uri="{FF2B5EF4-FFF2-40B4-BE49-F238E27FC236}">
                <a16:creationId xmlns:a16="http://schemas.microsoft.com/office/drawing/2014/main" id="{CF7C5725-0C57-437A-97EF-497D7A42BB8D}"/>
              </a:ext>
            </a:extLst>
          </p:cNvPr>
          <p:cNvSpPr txBox="1"/>
          <p:nvPr/>
        </p:nvSpPr>
        <p:spPr>
          <a:xfrm>
            <a:off x="42986" y="5805264"/>
            <a:ext cx="9067039" cy="954107"/>
          </a:xfrm>
          <a:prstGeom prst="rect">
            <a:avLst/>
          </a:prstGeom>
          <a:noFill/>
        </p:spPr>
        <p:txBody>
          <a:bodyPr wrap="square" rtlCol="0">
            <a:spAutoFit/>
          </a:bodyPr>
          <a:lstStyle/>
          <a:p>
            <a:r>
              <a:rPr lang="en-GB" sz="2800" dirty="0">
                <a:latin typeface="Cambria" panose="02040503050406030204" pitchFamily="18" charset="0"/>
              </a:rPr>
              <a:t>So there are </a:t>
            </a:r>
            <a:r>
              <a:rPr lang="en-GB" sz="2800" b="1" dirty="0">
                <a:latin typeface="Cambria" panose="02040503050406030204" pitchFamily="18" charset="0"/>
              </a:rPr>
              <a:t>sixty</a:t>
            </a:r>
            <a:r>
              <a:rPr lang="en-GB" sz="2800" dirty="0">
                <a:latin typeface="Cambria" panose="02040503050406030204" pitchFamily="18" charset="0"/>
              </a:rPr>
              <a:t> different dissections of a pentomino into a tetromino</a:t>
            </a:r>
          </a:p>
        </p:txBody>
      </p:sp>
    </p:spTree>
    <p:extLst>
      <p:ext uri="{BB962C8B-B14F-4D97-AF65-F5344CB8AC3E}">
        <p14:creationId xmlns:p14="http://schemas.microsoft.com/office/powerpoint/2010/main" val="63949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27" y="5467"/>
            <a:ext cx="8955545" cy="584775"/>
          </a:xfrm>
          <a:prstGeom prst="rect">
            <a:avLst/>
          </a:prstGeom>
          <a:noFill/>
        </p:spPr>
        <p:txBody>
          <a:bodyPr wrap="square" rtlCol="0">
            <a:spAutoFit/>
          </a:bodyPr>
          <a:lstStyle/>
          <a:p>
            <a:pPr algn="ctr"/>
            <a:r>
              <a:rPr lang="en-GB" sz="3200" b="1" dirty="0">
                <a:latin typeface="Cambria" panose="02040503050406030204" pitchFamily="18" charset="0"/>
              </a:rPr>
              <a:t>Dissection of a Greek Cross to a Square</a:t>
            </a:r>
          </a:p>
        </p:txBody>
      </p:sp>
      <p:sp>
        <p:nvSpPr>
          <p:cNvPr id="4" name="TextBox 3">
            <a:extLst>
              <a:ext uri="{FF2B5EF4-FFF2-40B4-BE49-F238E27FC236}">
                <a16:creationId xmlns:a16="http://schemas.microsoft.com/office/drawing/2014/main" id="{F61A4AED-9319-4CA3-8E9F-D6FE2E63F90F}"/>
              </a:ext>
            </a:extLst>
          </p:cNvPr>
          <p:cNvSpPr txBox="1"/>
          <p:nvPr/>
        </p:nvSpPr>
        <p:spPr>
          <a:xfrm>
            <a:off x="94227" y="2887682"/>
            <a:ext cx="8955545" cy="3970318"/>
          </a:xfrm>
          <a:prstGeom prst="rect">
            <a:avLst/>
          </a:prstGeom>
          <a:noFill/>
        </p:spPr>
        <p:txBody>
          <a:bodyPr wrap="square" rtlCol="0">
            <a:spAutoFit/>
          </a:bodyPr>
          <a:lstStyle/>
          <a:p>
            <a:r>
              <a:rPr lang="en-GB" sz="2800" b="1" dirty="0">
                <a:latin typeface="Cambria" panose="02040503050406030204" pitchFamily="18" charset="0"/>
              </a:rPr>
              <a:t>One</a:t>
            </a:r>
            <a:r>
              <a:rPr lang="en-GB" sz="2800" dirty="0">
                <a:latin typeface="Cambria" panose="02040503050406030204" pitchFamily="18" charset="0"/>
              </a:rPr>
              <a:t> of the twelve pentominoes (the X-pentomino or Greek Cross) is dissected into </a:t>
            </a:r>
            <a:r>
              <a:rPr lang="en-GB" sz="2800" b="1" dirty="0">
                <a:latin typeface="Cambria" panose="02040503050406030204" pitchFamily="18" charset="0"/>
              </a:rPr>
              <a:t>one</a:t>
            </a:r>
            <a:r>
              <a:rPr lang="en-GB" sz="2800" dirty="0">
                <a:latin typeface="Cambria" panose="02040503050406030204" pitchFamily="18" charset="0"/>
              </a:rPr>
              <a:t> of the five tetrominoes.</a:t>
            </a:r>
          </a:p>
          <a:p>
            <a:endParaRPr lang="en-GB" sz="2800" dirty="0">
              <a:latin typeface="Cambria" panose="02040503050406030204" pitchFamily="18" charset="0"/>
            </a:endParaRPr>
          </a:p>
          <a:p>
            <a:r>
              <a:rPr lang="en-GB" sz="2800" dirty="0">
                <a:latin typeface="Cambria" panose="02040503050406030204" pitchFamily="18" charset="0"/>
              </a:rPr>
              <a:t>Note the little green triangle, with sides</a:t>
            </a:r>
          </a:p>
          <a:p>
            <a:r>
              <a:rPr lang="en-GB" sz="2800" dirty="0">
                <a:latin typeface="Cambria" panose="02040503050406030204" pitchFamily="18" charset="0"/>
              </a:rPr>
              <a:t>[1, 2, √5].  It occurs a lot in this project.</a:t>
            </a:r>
          </a:p>
          <a:p>
            <a:endParaRPr lang="en-GB" sz="2800" dirty="0">
              <a:latin typeface="Cambria" panose="02040503050406030204" pitchFamily="18" charset="0"/>
            </a:endParaRPr>
          </a:p>
          <a:p>
            <a:r>
              <a:rPr lang="en-GB" sz="2800" b="1" dirty="0">
                <a:latin typeface="Cambria" panose="02040503050406030204" pitchFamily="18" charset="0"/>
              </a:rPr>
              <a:t>Is there a Universal Dissection of all twelve of the pentominoes into all five of the tetrominoes?</a:t>
            </a:r>
          </a:p>
          <a:p>
            <a:pPr algn="r"/>
            <a:r>
              <a:rPr lang="en-GB" sz="2800" b="1" dirty="0">
                <a:latin typeface="Cambria" panose="02040503050406030204" pitchFamily="18" charset="0"/>
              </a:rPr>
              <a:t>A very difficult dissection!</a:t>
            </a:r>
          </a:p>
        </p:txBody>
      </p:sp>
      <p:pic>
        <p:nvPicPr>
          <p:cNvPr id="6" name="Picture 5">
            <a:extLst>
              <a:ext uri="{FF2B5EF4-FFF2-40B4-BE49-F238E27FC236}">
                <a16:creationId xmlns:a16="http://schemas.microsoft.com/office/drawing/2014/main" id="{9DA0DAFC-3A43-4B9B-BCB1-E72A9BCF61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751" y="590242"/>
            <a:ext cx="6762684" cy="2297439"/>
          </a:xfrm>
          <a:prstGeom prst="rect">
            <a:avLst/>
          </a:prstGeom>
        </p:spPr>
      </p:pic>
      <p:pic>
        <p:nvPicPr>
          <p:cNvPr id="7" name="Picture 6">
            <a:extLst>
              <a:ext uri="{FF2B5EF4-FFF2-40B4-BE49-F238E27FC236}">
                <a16:creationId xmlns:a16="http://schemas.microsoft.com/office/drawing/2014/main" id="{6B0FA8E9-E4E8-4455-9559-E8F2EF0BC2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3946728"/>
            <a:ext cx="2251892" cy="1407876"/>
          </a:xfrm>
          <a:prstGeom prst="rect">
            <a:avLst/>
          </a:prstGeom>
        </p:spPr>
      </p:pic>
    </p:spTree>
    <p:extLst>
      <p:ext uri="{BB962C8B-B14F-4D97-AF65-F5344CB8AC3E}">
        <p14:creationId xmlns:p14="http://schemas.microsoft.com/office/powerpoint/2010/main" val="938914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2BEE84-521B-4EAF-9341-059EF515537F}"/>
              </a:ext>
            </a:extLst>
          </p:cNvPr>
          <p:cNvSpPr txBox="1"/>
          <p:nvPr/>
        </p:nvSpPr>
        <p:spPr>
          <a:xfrm>
            <a:off x="179512" y="0"/>
            <a:ext cx="8640960" cy="646331"/>
          </a:xfrm>
          <a:prstGeom prst="rect">
            <a:avLst/>
          </a:prstGeom>
          <a:noFill/>
        </p:spPr>
        <p:txBody>
          <a:bodyPr wrap="square" rtlCol="0">
            <a:spAutoFit/>
          </a:bodyPr>
          <a:lstStyle/>
          <a:p>
            <a:pPr algn="ctr"/>
            <a:r>
              <a:rPr lang="en-GB" sz="3600" b="1" dirty="0">
                <a:latin typeface="Cambria" panose="02040503050406030204" pitchFamily="18" charset="0"/>
                <a:ea typeface="Cambria" panose="02040503050406030204" pitchFamily="18" charset="0"/>
              </a:rPr>
              <a:t>An Example of Multiple Dissections</a:t>
            </a:r>
          </a:p>
        </p:txBody>
      </p:sp>
      <p:sp>
        <p:nvSpPr>
          <p:cNvPr id="5" name="TextBox 4">
            <a:extLst>
              <a:ext uri="{FF2B5EF4-FFF2-40B4-BE49-F238E27FC236}">
                <a16:creationId xmlns:a16="http://schemas.microsoft.com/office/drawing/2014/main" id="{17CB991F-B25B-4DF4-A7BD-3C40ECB4BAEA}"/>
              </a:ext>
            </a:extLst>
          </p:cNvPr>
          <p:cNvSpPr txBox="1"/>
          <p:nvPr/>
        </p:nvSpPr>
        <p:spPr>
          <a:xfrm>
            <a:off x="502735" y="4780508"/>
            <a:ext cx="8318548" cy="1815882"/>
          </a:xfrm>
          <a:prstGeom prst="rect">
            <a:avLst/>
          </a:prstGeom>
          <a:noFill/>
        </p:spPr>
        <p:txBody>
          <a:bodyPr wrap="square" rtlCol="0">
            <a:spAutoFit/>
          </a:bodyPr>
          <a:lstStyle/>
          <a:p>
            <a:r>
              <a:rPr lang="en-GB" sz="2800" dirty="0">
                <a:latin typeface="Cambria" panose="02040503050406030204" pitchFamily="18" charset="0"/>
                <a:ea typeface="Cambria" panose="02040503050406030204" pitchFamily="18" charset="0"/>
              </a:rPr>
              <a:t>These nine pieces can make three different rectangles. Their aspect ratios are </a:t>
            </a:r>
            <a:r>
              <a:rPr lang="en-GB" sz="2800" b="1" dirty="0">
                <a:latin typeface="Cambria" panose="02040503050406030204" pitchFamily="18" charset="0"/>
                <a:ea typeface="Cambria" panose="02040503050406030204" pitchFamily="18" charset="0"/>
              </a:rPr>
              <a:t>3:1, 4:1 </a:t>
            </a:r>
            <a:r>
              <a:rPr lang="en-GB" sz="2800" dirty="0">
                <a:latin typeface="Cambria" panose="02040503050406030204" pitchFamily="18" charset="0"/>
                <a:ea typeface="Cambria" panose="02040503050406030204" pitchFamily="18" charset="0"/>
              </a:rPr>
              <a:t>and</a:t>
            </a:r>
            <a:r>
              <a:rPr lang="en-GB" sz="2800" b="1" dirty="0">
                <a:latin typeface="Cambria" panose="02040503050406030204" pitchFamily="18" charset="0"/>
                <a:ea typeface="Cambria" panose="02040503050406030204" pitchFamily="18" charset="0"/>
              </a:rPr>
              <a:t> 5:1</a:t>
            </a:r>
            <a:r>
              <a:rPr lang="en-GB" sz="2800" dirty="0">
                <a:latin typeface="Cambria" panose="02040503050406030204" pitchFamily="18" charset="0"/>
                <a:ea typeface="Cambria" panose="02040503050406030204" pitchFamily="18" charset="0"/>
              </a:rPr>
              <a:t>.</a:t>
            </a:r>
          </a:p>
          <a:p>
            <a:r>
              <a:rPr lang="en-GB" sz="2800" dirty="0">
                <a:latin typeface="Cambria" panose="02040503050406030204" pitchFamily="18" charset="0"/>
                <a:ea typeface="Cambria" panose="02040503050406030204" pitchFamily="18" charset="0"/>
              </a:rPr>
              <a:t>They were designed using </a:t>
            </a:r>
            <a:r>
              <a:rPr lang="en-GB" sz="2800" b="1" dirty="0" err="1">
                <a:latin typeface="Cambria" panose="02040503050406030204" pitchFamily="18" charset="0"/>
                <a:ea typeface="Cambria" panose="02040503050406030204" pitchFamily="18" charset="0"/>
              </a:rPr>
              <a:t>Montucla's</a:t>
            </a:r>
            <a:r>
              <a:rPr lang="en-GB" sz="2800" b="1" dirty="0">
                <a:latin typeface="Cambria" panose="02040503050406030204" pitchFamily="18" charset="0"/>
                <a:ea typeface="Cambria" panose="02040503050406030204" pitchFamily="18" charset="0"/>
              </a:rPr>
              <a:t> Dissection </a:t>
            </a:r>
            <a:r>
              <a:rPr lang="en-GB" sz="2800" dirty="0">
                <a:latin typeface="Cambria" panose="02040503050406030204" pitchFamily="18" charset="0"/>
                <a:ea typeface="Cambria" panose="02040503050406030204" pitchFamily="18" charset="0"/>
              </a:rPr>
              <a:t>repeatedly.</a:t>
            </a:r>
          </a:p>
        </p:txBody>
      </p:sp>
      <p:pic>
        <p:nvPicPr>
          <p:cNvPr id="7" name="Picture 6">
            <a:extLst>
              <a:ext uri="{FF2B5EF4-FFF2-40B4-BE49-F238E27FC236}">
                <a16:creationId xmlns:a16="http://schemas.microsoft.com/office/drawing/2014/main" id="{C9C1C525-A2A2-4E25-9B89-EE4B496E3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1" y="646331"/>
            <a:ext cx="6480720" cy="4170671"/>
          </a:xfrm>
          <a:prstGeom prst="rect">
            <a:avLst/>
          </a:prstGeom>
        </p:spPr>
      </p:pic>
    </p:spTree>
    <p:extLst>
      <p:ext uri="{BB962C8B-B14F-4D97-AF65-F5344CB8AC3E}">
        <p14:creationId xmlns:p14="http://schemas.microsoft.com/office/powerpoint/2010/main" val="769529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2018_G4G13\paper_for_G4G13\t_and_s_tetromino_domino_chequered.gif">
            <a:extLst>
              <a:ext uri="{FF2B5EF4-FFF2-40B4-BE49-F238E27FC236}">
                <a16:creationId xmlns:a16="http://schemas.microsoft.com/office/drawing/2014/main" id="{B8BDE476-0DB2-40D9-87B2-B32F512D780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3670620"/>
            <a:ext cx="7719600" cy="3004166"/>
          </a:xfrm>
          <a:prstGeom prst="rect">
            <a:avLst/>
          </a:prstGeom>
          <a:noFill/>
          <a:ln>
            <a:noFill/>
          </a:ln>
        </p:spPr>
      </p:pic>
      <p:sp>
        <p:nvSpPr>
          <p:cNvPr id="3" name="TextBox 2">
            <a:extLst>
              <a:ext uri="{FF2B5EF4-FFF2-40B4-BE49-F238E27FC236}">
                <a16:creationId xmlns:a16="http://schemas.microsoft.com/office/drawing/2014/main" id="{3A5D372B-EF73-4B04-AF26-A2676E9379A9}"/>
              </a:ext>
            </a:extLst>
          </p:cNvPr>
          <p:cNvSpPr txBox="1"/>
          <p:nvPr/>
        </p:nvSpPr>
        <p:spPr>
          <a:xfrm>
            <a:off x="0" y="0"/>
            <a:ext cx="9143999" cy="4166140"/>
          </a:xfrm>
          <a:prstGeom prst="rect">
            <a:avLst/>
          </a:prstGeom>
          <a:noFill/>
        </p:spPr>
        <p:txBody>
          <a:bodyPr wrap="square" rtlCol="0">
            <a:spAutoFit/>
          </a:bodyPr>
          <a:lstStyle/>
          <a:p>
            <a:pPr algn="ctr">
              <a:lnSpc>
                <a:spcPct val="115000"/>
              </a:lnSpc>
              <a:spcAft>
                <a:spcPts val="0"/>
              </a:spcAft>
            </a:pPr>
            <a:r>
              <a:rPr lang="en-GB" sz="3600" b="1" dirty="0">
                <a:latin typeface="Cambria" panose="02040503050406030204" pitchFamily="18" charset="0"/>
                <a:ea typeface="Cambria" panose="02040503050406030204" pitchFamily="18" charset="0"/>
                <a:cs typeface="Times New Roman" panose="02020603050405020304" pitchFamily="18" charset="0"/>
              </a:rPr>
              <a:t>Making all 17 of the polyominoes</a:t>
            </a:r>
          </a:p>
          <a:p>
            <a:pPr>
              <a:lnSpc>
                <a:spcPct val="115000"/>
              </a:lnSpc>
              <a:spcAft>
                <a:spcPts val="0"/>
              </a:spcAft>
            </a:pPr>
            <a:r>
              <a:rPr lang="en-GB" sz="2800" dirty="0">
                <a:latin typeface="Cambria" panose="02040503050406030204" pitchFamily="18" charset="0"/>
                <a:ea typeface="Cambria" panose="02040503050406030204" pitchFamily="18" charset="0"/>
                <a:cs typeface="Times New Roman" panose="02020603050405020304" pitchFamily="18" charset="0"/>
              </a:rPr>
              <a:t>20 small triangles can make all 12 of the pentominoes and 4 of the tetrominoes.  The exception is the</a:t>
            </a:r>
            <a:r>
              <a:rPr lang="en-GB" sz="2800" b="1" dirty="0">
                <a:latin typeface="Cambria" panose="02040503050406030204" pitchFamily="18" charset="0"/>
                <a:ea typeface="Cambria" panose="02040503050406030204" pitchFamily="18" charset="0"/>
                <a:cs typeface="Times New Roman" panose="02020603050405020304" pitchFamily="18" charset="0"/>
              </a:rPr>
              <a:t> T‑tetromino</a:t>
            </a:r>
            <a:r>
              <a:rPr lang="en-GB" sz="2800" dirty="0">
                <a:latin typeface="Cambria" panose="02040503050406030204" pitchFamily="18" charset="0"/>
                <a:ea typeface="Cambria" panose="02040503050406030204" pitchFamily="18" charset="0"/>
                <a:cs typeface="Times New Roman" panose="02020603050405020304" pitchFamily="18" charset="0"/>
              </a:rPr>
              <a:t>. </a:t>
            </a:r>
          </a:p>
          <a:p>
            <a:pPr>
              <a:lnSpc>
                <a:spcPct val="115000"/>
              </a:lnSpc>
              <a:spcAft>
                <a:spcPts val="0"/>
              </a:spcAft>
            </a:pPr>
            <a:endParaRPr lang="en-GB" sz="2800" dirty="0">
              <a:latin typeface="Cambria" panose="02040503050406030204" pitchFamily="18" charset="0"/>
              <a:ea typeface="Cambria" panose="02040503050406030204" pitchFamily="18" charset="0"/>
              <a:cs typeface="Times New Roman" panose="02020603050405020304" pitchFamily="18" charset="0"/>
            </a:endParaRPr>
          </a:p>
          <a:p>
            <a:pPr>
              <a:lnSpc>
                <a:spcPct val="115000"/>
              </a:lnSpc>
              <a:spcAft>
                <a:spcPts val="0"/>
              </a:spcAft>
            </a:pPr>
            <a:r>
              <a:rPr lang="en-GB" sz="2800" dirty="0">
                <a:latin typeface="Cambria" panose="02040503050406030204" pitchFamily="18" charset="0"/>
                <a:ea typeface="Cambria" panose="02040503050406030204" pitchFamily="18" charset="0"/>
                <a:cs typeface="Times New Roman" panose="02020603050405020304" pitchFamily="18" charset="0"/>
              </a:rPr>
              <a:t>But if an </a:t>
            </a:r>
            <a:r>
              <a:rPr lang="en-GB" sz="2800" b="1" dirty="0">
                <a:latin typeface="Cambria" panose="02040503050406030204" pitchFamily="18" charset="0"/>
                <a:ea typeface="Cambria" panose="02040503050406030204" pitchFamily="18" charset="0"/>
                <a:cs typeface="Times New Roman" panose="02020603050405020304" pitchFamily="18" charset="0"/>
              </a:rPr>
              <a:t>even</a:t>
            </a:r>
            <a:r>
              <a:rPr lang="en-GB" sz="2800" dirty="0">
                <a:latin typeface="Cambria" panose="02040503050406030204" pitchFamily="18" charset="0"/>
                <a:ea typeface="Cambria" panose="02040503050406030204" pitchFamily="18" charset="0"/>
                <a:cs typeface="Times New Roman" panose="02020603050405020304" pitchFamily="18" charset="0"/>
              </a:rPr>
              <a:t> number of these triangles is replaced by an </a:t>
            </a:r>
            <a:r>
              <a:rPr lang="en-GB" sz="2800" b="1" dirty="0">
                <a:latin typeface="Cambria" panose="02040503050406030204" pitchFamily="18" charset="0"/>
                <a:ea typeface="Cambria" panose="02040503050406030204" pitchFamily="18" charset="0"/>
                <a:cs typeface="Times New Roman" panose="02020603050405020304" pitchFamily="18" charset="0"/>
              </a:rPr>
              <a:t>equal</a:t>
            </a:r>
            <a:r>
              <a:rPr lang="en-GB" sz="2800" dirty="0">
                <a:latin typeface="Cambria" panose="02040503050406030204" pitchFamily="18" charset="0"/>
                <a:ea typeface="Cambria" panose="02040503050406030204" pitchFamily="18" charset="0"/>
                <a:cs typeface="Times New Roman" panose="02020603050405020304" pitchFamily="18" charset="0"/>
              </a:rPr>
              <a:t> number of unit squares, then all of the polyominoes can be made.  Can this number of pieces be made less than 20?</a:t>
            </a:r>
            <a:endParaRPr lang="en-GB" dirty="0"/>
          </a:p>
        </p:txBody>
      </p:sp>
    </p:spTree>
    <p:extLst>
      <p:ext uri="{BB962C8B-B14F-4D97-AF65-F5344CB8AC3E}">
        <p14:creationId xmlns:p14="http://schemas.microsoft.com/office/powerpoint/2010/main" val="2284547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2018_G4G13\paper_for_G4G13\s_and_t_tetrominos_in_13_pieces.gif">
            <a:extLst>
              <a:ext uri="{FF2B5EF4-FFF2-40B4-BE49-F238E27FC236}">
                <a16:creationId xmlns:a16="http://schemas.microsoft.com/office/drawing/2014/main" id="{D692642A-1692-4FD5-9964-B13C062BE79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126705"/>
            <a:ext cx="6552728" cy="2657530"/>
          </a:xfrm>
          <a:prstGeom prst="rect">
            <a:avLst/>
          </a:prstGeom>
          <a:noFill/>
          <a:ln>
            <a:noFill/>
          </a:ln>
        </p:spPr>
      </p:pic>
      <p:sp>
        <p:nvSpPr>
          <p:cNvPr id="9" name="TextBox 8">
            <a:extLst>
              <a:ext uri="{FF2B5EF4-FFF2-40B4-BE49-F238E27FC236}">
                <a16:creationId xmlns:a16="http://schemas.microsoft.com/office/drawing/2014/main" id="{42134D7E-6D5A-42A8-986B-C0C69B378E0A}"/>
              </a:ext>
            </a:extLst>
          </p:cNvPr>
          <p:cNvSpPr txBox="1"/>
          <p:nvPr/>
        </p:nvSpPr>
        <p:spPr>
          <a:xfrm>
            <a:off x="0" y="0"/>
            <a:ext cx="9144000" cy="830997"/>
          </a:xfrm>
          <a:prstGeom prst="rect">
            <a:avLst/>
          </a:prstGeom>
          <a:noFill/>
        </p:spPr>
        <p:txBody>
          <a:bodyPr wrap="square" rtlCol="0">
            <a:spAutoFit/>
          </a:bodyPr>
          <a:lstStyle/>
          <a:p>
            <a:endParaRPr lang="en-GB" sz="2400" dirty="0">
              <a:latin typeface="Cambria" panose="02040503050406030204" pitchFamily="18" charset="0"/>
              <a:ea typeface="Cambria" panose="02040503050406030204" pitchFamily="18" charset="0"/>
            </a:endParaRPr>
          </a:p>
          <a:p>
            <a:endParaRPr lang="en-GB" sz="2400" dirty="0">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15CB1B09-F50D-45E7-B829-37809830B4F7}"/>
              </a:ext>
            </a:extLst>
          </p:cNvPr>
          <p:cNvSpPr txBox="1"/>
          <p:nvPr/>
        </p:nvSpPr>
        <p:spPr>
          <a:xfrm>
            <a:off x="0" y="0"/>
            <a:ext cx="9144000" cy="3970318"/>
          </a:xfrm>
          <a:prstGeom prst="rect">
            <a:avLst/>
          </a:prstGeom>
          <a:noFill/>
        </p:spPr>
        <p:txBody>
          <a:bodyPr wrap="square" rtlCol="0">
            <a:spAutoFit/>
          </a:bodyPr>
          <a:lstStyle/>
          <a:p>
            <a:r>
              <a:rPr lang="en-GB" sz="2800" dirty="0">
                <a:latin typeface="Cambria" panose="02040503050406030204" pitchFamily="18" charset="0"/>
                <a:ea typeface="Cambria" panose="02040503050406030204" pitchFamily="18" charset="0"/>
              </a:rPr>
              <a:t>For the tetrominoes, there are usually 10 triangles around the perimeter and the other pieces fill the interior.  </a:t>
            </a:r>
          </a:p>
          <a:p>
            <a:endParaRPr lang="en-GB" sz="2800" dirty="0">
              <a:latin typeface="Cambria" panose="02040503050406030204" pitchFamily="18" charset="0"/>
              <a:ea typeface="Cambria" panose="02040503050406030204" pitchFamily="18" charset="0"/>
            </a:endParaRPr>
          </a:p>
          <a:p>
            <a:r>
              <a:rPr lang="en-GB" sz="2800" dirty="0">
                <a:latin typeface="Cambria" panose="02040503050406030204" pitchFamily="18" charset="0"/>
                <a:ea typeface="Cambria" panose="02040503050406030204" pitchFamily="18" charset="0"/>
              </a:rPr>
              <a:t>By combining some building blocks in pairs, the number of pieces needed can be reduced from 20 to about 13, as shown for the T and S tetrominoes. </a:t>
            </a:r>
          </a:p>
          <a:p>
            <a:endParaRPr lang="en-GB" sz="2800" dirty="0">
              <a:latin typeface="Cambria" panose="02040503050406030204" pitchFamily="18" charset="0"/>
              <a:ea typeface="Cambria" panose="02040503050406030204" pitchFamily="18" charset="0"/>
            </a:endParaRPr>
          </a:p>
          <a:p>
            <a:r>
              <a:rPr lang="en-GB" sz="2800" dirty="0">
                <a:latin typeface="Cambria" panose="02040503050406030204" pitchFamily="18" charset="0"/>
                <a:ea typeface="Cambria" panose="02040503050406030204" pitchFamily="18" charset="0"/>
              </a:rPr>
              <a:t>But it is difficult to get any lower using this method.  </a:t>
            </a:r>
          </a:p>
          <a:p>
            <a:r>
              <a:rPr lang="en-GB" sz="2800" dirty="0">
                <a:latin typeface="Cambria" panose="02040503050406030204" pitchFamily="18" charset="0"/>
                <a:ea typeface="Cambria" panose="02040503050406030204" pitchFamily="18" charset="0"/>
              </a:rPr>
              <a:t>And we need to get </a:t>
            </a:r>
            <a:r>
              <a:rPr lang="en-GB" sz="2800" b="1" dirty="0">
                <a:latin typeface="Cambria" panose="02040503050406030204" pitchFamily="18" charset="0"/>
                <a:ea typeface="Cambria" panose="02040503050406030204" pitchFamily="18" charset="0"/>
              </a:rPr>
              <a:t>a lot </a:t>
            </a:r>
            <a:r>
              <a:rPr lang="en-GB" sz="2800" dirty="0">
                <a:latin typeface="Cambria" panose="02040503050406030204" pitchFamily="18" charset="0"/>
                <a:ea typeface="Cambria" panose="02040503050406030204" pitchFamily="18" charset="0"/>
              </a:rPr>
              <a:t>lower!</a:t>
            </a:r>
          </a:p>
        </p:txBody>
      </p:sp>
    </p:spTree>
    <p:extLst>
      <p:ext uri="{BB962C8B-B14F-4D97-AF65-F5344CB8AC3E}">
        <p14:creationId xmlns:p14="http://schemas.microsoft.com/office/powerpoint/2010/main" val="2768043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1" y="23934"/>
            <a:ext cx="9004955" cy="6678751"/>
          </a:xfrm>
          <a:prstGeom prst="rect">
            <a:avLst/>
          </a:prstGeom>
          <a:noFill/>
        </p:spPr>
        <p:txBody>
          <a:bodyPr wrap="square" rtlCol="0">
            <a:spAutoFit/>
          </a:bodyPr>
          <a:lstStyle/>
          <a:p>
            <a:pPr algn="ctr"/>
            <a:r>
              <a:rPr lang="en-GB" sz="3600" b="1" dirty="0">
                <a:latin typeface="Cambria" panose="02040503050406030204" pitchFamily="18" charset="0"/>
              </a:rPr>
              <a:t>Research at Politecnico di Torino</a:t>
            </a:r>
          </a:p>
          <a:p>
            <a:r>
              <a:rPr lang="en-GB" sz="2800" dirty="0">
                <a:latin typeface="Cambria" panose="02040503050406030204" pitchFamily="18" charset="0"/>
              </a:rPr>
              <a:t>A research group at the Politecnico di Torino, Italy, has demonstrated the sixty dissections of every pentomino into every tetromino with small numbers of pieces.</a:t>
            </a:r>
          </a:p>
          <a:p>
            <a:r>
              <a:rPr lang="en-GB" sz="2800" b="1" dirty="0">
                <a:latin typeface="Courier New" panose="02070309020205020404" pitchFamily="49" charset="0"/>
                <a:cs typeface="Courier New" panose="02070309020205020404" pitchFamily="49" charset="0"/>
              </a:rPr>
              <a:t>http://www.iread.it/Poly/tepe_diss_en.php</a:t>
            </a: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r>
              <a:rPr lang="en-GB" sz="2800" dirty="0">
                <a:latin typeface="Cambria" panose="02040503050406030204" pitchFamily="18" charset="0"/>
                <a:ea typeface="Calibri" panose="020F0502020204030204" pitchFamily="34" charset="0"/>
                <a:cs typeface="Times New Roman" panose="02020603050405020304" pitchFamily="18" charset="0"/>
              </a:rPr>
              <a:t>Here, for example, is their dissection of the W pentomino to the T tetromino in only four pieces.</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5281020-5B3E-4F9E-8F77-B54655BB97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2348880"/>
            <a:ext cx="6309625" cy="3040282"/>
          </a:xfrm>
          <a:prstGeom prst="rect">
            <a:avLst/>
          </a:prstGeom>
        </p:spPr>
      </p:pic>
    </p:spTree>
    <p:extLst>
      <p:ext uri="{BB962C8B-B14F-4D97-AF65-F5344CB8AC3E}">
        <p14:creationId xmlns:p14="http://schemas.microsoft.com/office/powerpoint/2010/main" val="4095263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764705"/>
            <a:ext cx="9143999" cy="2246769"/>
          </a:xfrm>
          <a:prstGeom prst="rect">
            <a:avLst/>
          </a:prstGeom>
          <a:noFill/>
        </p:spPr>
        <p:txBody>
          <a:bodyPr wrap="square" rtlCol="0">
            <a:spAutoFit/>
          </a:bodyPr>
          <a:lstStyle/>
          <a:p>
            <a:r>
              <a:rPr lang="en-GB" sz="2800" dirty="0">
                <a:latin typeface="Cambria" panose="02040503050406030204" pitchFamily="18" charset="0"/>
              </a:rPr>
              <a:t>The team also found this group of just</a:t>
            </a:r>
            <a:r>
              <a:rPr lang="en-GB" sz="2800" b="1" dirty="0">
                <a:latin typeface="Cambria" panose="02040503050406030204" pitchFamily="18" charset="0"/>
              </a:rPr>
              <a:t> nine </a:t>
            </a:r>
            <a:r>
              <a:rPr lang="en-GB" sz="2800" dirty="0">
                <a:latin typeface="Cambria" panose="02040503050406030204" pitchFamily="18" charset="0"/>
              </a:rPr>
              <a:t>pieces that could be assembled to make </a:t>
            </a:r>
            <a:r>
              <a:rPr lang="en-GB" sz="2800" b="1" dirty="0">
                <a:latin typeface="Cambria" panose="02040503050406030204" pitchFamily="18" charset="0"/>
              </a:rPr>
              <a:t>all</a:t>
            </a:r>
            <a:r>
              <a:rPr lang="en-GB" sz="2800" dirty="0">
                <a:latin typeface="Cambria" panose="02040503050406030204" pitchFamily="18" charset="0"/>
              </a:rPr>
              <a:t> of the tetrominoes and </a:t>
            </a:r>
            <a:r>
              <a:rPr lang="en-GB" sz="2800" b="1" dirty="0">
                <a:latin typeface="Cambria" panose="02040503050406030204" pitchFamily="18" charset="0"/>
              </a:rPr>
              <a:t>all</a:t>
            </a:r>
            <a:r>
              <a:rPr lang="en-GB" sz="2800" dirty="0">
                <a:latin typeface="Cambria" panose="02040503050406030204" pitchFamily="18" charset="0"/>
              </a:rPr>
              <a:t> of the pentominoes (i.e., </a:t>
            </a:r>
            <a:r>
              <a:rPr lang="en-GB" sz="2800" b="1" dirty="0">
                <a:latin typeface="Cambria" panose="02040503050406030204" pitchFamily="18" charset="0"/>
              </a:rPr>
              <a:t>all 17 </a:t>
            </a:r>
            <a:r>
              <a:rPr lang="en-GB" sz="2800" dirty="0">
                <a:latin typeface="Cambria" panose="02040503050406030204" pitchFamily="18" charset="0"/>
              </a:rPr>
              <a:t>of the Loyd Polyominoes).  </a:t>
            </a:r>
          </a:p>
          <a:p>
            <a:r>
              <a:rPr lang="en-GB" sz="2800" dirty="0">
                <a:latin typeface="Cambria" panose="02040503050406030204" pitchFamily="18" charset="0"/>
              </a:rPr>
              <a:t>It has five small triangles, a trapezium, a quadrilateral and two "</a:t>
            </a:r>
            <a:r>
              <a:rPr lang="en-GB" sz="2800" dirty="0" err="1">
                <a:latin typeface="Cambria" panose="02040503050406030204" pitchFamily="18" charset="0"/>
              </a:rPr>
              <a:t>dalek</a:t>
            </a:r>
            <a:r>
              <a:rPr lang="en-GB" sz="2800" dirty="0">
                <a:latin typeface="Cambria" panose="02040503050406030204" pitchFamily="18" charset="0"/>
              </a:rPr>
              <a:t>" shapes.</a:t>
            </a:r>
          </a:p>
        </p:txBody>
      </p:sp>
      <p:sp>
        <p:nvSpPr>
          <p:cNvPr id="4" name="TextBox 3">
            <a:extLst>
              <a:ext uri="{FF2B5EF4-FFF2-40B4-BE49-F238E27FC236}">
                <a16:creationId xmlns:a16="http://schemas.microsoft.com/office/drawing/2014/main" id="{DA9B9667-3CF6-4EDC-ACDF-C151FBB4A8D2}"/>
              </a:ext>
            </a:extLst>
          </p:cNvPr>
          <p:cNvSpPr txBox="1"/>
          <p:nvPr/>
        </p:nvSpPr>
        <p:spPr>
          <a:xfrm>
            <a:off x="0" y="0"/>
            <a:ext cx="9200491" cy="646331"/>
          </a:xfrm>
          <a:prstGeom prst="rect">
            <a:avLst/>
          </a:prstGeom>
          <a:noFill/>
        </p:spPr>
        <p:txBody>
          <a:bodyPr wrap="square" rtlCol="0">
            <a:spAutoFit/>
          </a:bodyPr>
          <a:lstStyle/>
          <a:p>
            <a:pPr lvl="0" algn="ctr"/>
            <a:r>
              <a:rPr lang="en-GB" sz="3600" b="1" dirty="0">
                <a:solidFill>
                  <a:prstClr val="black"/>
                </a:solidFill>
                <a:latin typeface="Cambria" panose="02040503050406030204" pitchFamily="18" charset="0"/>
              </a:rPr>
              <a:t>Research Group at Politecnico di Torino</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4" descr="C:\u3a\loyd_polyominos_for_u3a\livios_nine_piece_set_with_five_triangles.gif">
            <a:extLst>
              <a:ext uri="{FF2B5EF4-FFF2-40B4-BE49-F238E27FC236}">
                <a16:creationId xmlns:a16="http://schemas.microsoft.com/office/drawing/2014/main" id="{AC97CE80-60C9-4723-897F-3DB6C47F6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434" y="3098002"/>
            <a:ext cx="7561132" cy="3719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899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467"/>
            <a:ext cx="9144000" cy="4154984"/>
          </a:xfrm>
          <a:prstGeom prst="rect">
            <a:avLst/>
          </a:prstGeom>
          <a:noFill/>
        </p:spPr>
        <p:txBody>
          <a:bodyPr wrap="square" rtlCol="0">
            <a:spAutoFit/>
          </a:bodyPr>
          <a:lstStyle/>
          <a:p>
            <a:pPr algn="ctr"/>
            <a:r>
              <a:rPr lang="en-GB" sz="3600" b="1" dirty="0">
                <a:latin typeface="Cambria" panose="02040503050406030204" pitchFamily="18" charset="0"/>
              </a:rPr>
              <a:t>The group</a:t>
            </a:r>
            <a:r>
              <a:rPr lang="en-GB" sz="3600" b="1" dirty="0">
                <a:solidFill>
                  <a:prstClr val="black"/>
                </a:solidFill>
                <a:latin typeface="Cambria" panose="02040503050406030204" pitchFamily="18" charset="0"/>
              </a:rPr>
              <a:t> of nine pieces from </a:t>
            </a:r>
          </a:p>
          <a:p>
            <a:pPr algn="ctr"/>
            <a:r>
              <a:rPr lang="en-GB" sz="3600" b="1" dirty="0">
                <a:solidFill>
                  <a:prstClr val="black"/>
                </a:solidFill>
                <a:latin typeface="Cambria" panose="02040503050406030204" pitchFamily="18" charset="0"/>
              </a:rPr>
              <a:t>Politecnico di </a:t>
            </a:r>
            <a:r>
              <a:rPr lang="en-GB" sz="3600" b="1" dirty="0">
                <a:latin typeface="Cambria" panose="02040503050406030204" pitchFamily="18" charset="0"/>
              </a:rPr>
              <a:t>Torino</a:t>
            </a:r>
            <a:endParaRPr lang="en-GB" sz="3200" dirty="0">
              <a:latin typeface="Cambria" panose="02040503050406030204" pitchFamily="18" charset="0"/>
            </a:endParaRPr>
          </a:p>
          <a:p>
            <a:r>
              <a:rPr lang="en-GB" sz="3200" dirty="0">
                <a:latin typeface="Cambria" panose="02040503050406030204" pitchFamily="18" charset="0"/>
              </a:rPr>
              <a:t>With three of the </a:t>
            </a:r>
          </a:p>
          <a:p>
            <a:r>
              <a:rPr lang="en-GB" sz="3200" dirty="0">
                <a:latin typeface="Cambria" panose="02040503050406030204" pitchFamily="18" charset="0"/>
              </a:rPr>
              <a:t>most troublesome </a:t>
            </a:r>
          </a:p>
          <a:p>
            <a:r>
              <a:rPr lang="en-GB" sz="3200" dirty="0">
                <a:latin typeface="Cambria" panose="02040503050406030204" pitchFamily="18" charset="0"/>
              </a:rPr>
              <a:t>target shapes – </a:t>
            </a:r>
          </a:p>
          <a:p>
            <a:pPr marL="457200" indent="-457200">
              <a:buFont typeface="Arial" panose="020B0604020202020204" pitchFamily="34" charset="0"/>
              <a:buChar char="•"/>
            </a:pPr>
            <a:r>
              <a:rPr lang="en-GB" sz="3200" dirty="0">
                <a:latin typeface="Cambria" panose="02040503050406030204" pitchFamily="18" charset="0"/>
              </a:rPr>
              <a:t>T-tetromino, </a:t>
            </a:r>
          </a:p>
          <a:p>
            <a:pPr marL="457200" indent="-457200">
              <a:buFont typeface="Arial" panose="020B0604020202020204" pitchFamily="34" charset="0"/>
              <a:buChar char="•"/>
            </a:pPr>
            <a:r>
              <a:rPr lang="en-GB" sz="3200" dirty="0">
                <a:latin typeface="Cambria" panose="02040503050406030204" pitchFamily="18" charset="0"/>
              </a:rPr>
              <a:t>X-pentomino </a:t>
            </a:r>
          </a:p>
          <a:p>
            <a:pPr marL="457200" indent="-457200">
              <a:buFont typeface="Arial" panose="020B0604020202020204" pitchFamily="34" charset="0"/>
              <a:buChar char="•"/>
            </a:pPr>
            <a:r>
              <a:rPr lang="en-GB" sz="3200" dirty="0">
                <a:latin typeface="Cambria" panose="02040503050406030204" pitchFamily="18" charset="0"/>
              </a:rPr>
              <a:t>W-pentomino</a:t>
            </a:r>
          </a:p>
        </p:txBody>
      </p:sp>
      <p:pic>
        <p:nvPicPr>
          <p:cNvPr id="5123" name="Picture 3" descr="C:\u3a\loyd_polyominos_for_u3a\livio_nine_piece_set_on_W5_X5_T4_colou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236740"/>
            <a:ext cx="7920880" cy="24880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0762C01-FE17-4074-A65E-F188B2BE44C5}"/>
              </a:ext>
            </a:extLst>
          </p:cNvPr>
          <p:cNvPicPr>
            <a:picLocks noChangeAspect="1"/>
          </p:cNvPicPr>
          <p:nvPr/>
        </p:nvPicPr>
        <p:blipFill>
          <a:blip r:embed="rId3"/>
          <a:stretch>
            <a:fillRect/>
          </a:stretch>
        </p:blipFill>
        <p:spPr>
          <a:xfrm>
            <a:off x="3332927" y="1172370"/>
            <a:ext cx="5841905" cy="2883424"/>
          </a:xfrm>
          <a:prstGeom prst="rect">
            <a:avLst/>
          </a:prstGeom>
        </p:spPr>
      </p:pic>
    </p:spTree>
    <p:extLst>
      <p:ext uri="{BB962C8B-B14F-4D97-AF65-F5344CB8AC3E}">
        <p14:creationId xmlns:p14="http://schemas.microsoft.com/office/powerpoint/2010/main" val="3716109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7DCFB3-CF68-4B5B-8EDA-F8D88EC691EF}"/>
              </a:ext>
            </a:extLst>
          </p:cNvPr>
          <p:cNvSpPr txBox="1"/>
          <p:nvPr/>
        </p:nvSpPr>
        <p:spPr>
          <a:xfrm>
            <a:off x="15213" y="188640"/>
            <a:ext cx="9113573" cy="646331"/>
          </a:xfrm>
          <a:prstGeom prst="rect">
            <a:avLst/>
          </a:prstGeom>
          <a:noFill/>
        </p:spPr>
        <p:txBody>
          <a:bodyPr wrap="square" rtlCol="0">
            <a:spAutoFit/>
          </a:bodyPr>
          <a:lstStyle/>
          <a:p>
            <a:pPr lvl="0" algn="ctr"/>
            <a:r>
              <a:rPr lang="en-GB" sz="3600" b="1" dirty="0">
                <a:latin typeface="Cambria" panose="02040503050406030204" pitchFamily="18" charset="0"/>
              </a:rPr>
              <a:t>The Loyd Polyominoes – </a:t>
            </a:r>
            <a:r>
              <a:rPr lang="en-GB" sz="3600" b="1" dirty="0">
                <a:solidFill>
                  <a:prstClr val="black"/>
                </a:solidFill>
                <a:latin typeface="Cambria" panose="02040503050406030204" pitchFamily="18" charset="0"/>
              </a:rPr>
              <a:t>the Challenge</a:t>
            </a:r>
            <a:endParaRPr lang="en-GB" sz="3200" b="1" dirty="0">
              <a:latin typeface="Cambria" panose="02040503050406030204" pitchFamily="18" charset="0"/>
            </a:endParaRPr>
          </a:p>
        </p:txBody>
      </p:sp>
      <p:pic>
        <p:nvPicPr>
          <p:cNvPr id="4" name="Picture 3">
            <a:extLst>
              <a:ext uri="{FF2B5EF4-FFF2-40B4-BE49-F238E27FC236}">
                <a16:creationId xmlns:a16="http://schemas.microsoft.com/office/drawing/2014/main" id="{04AF66F0-9013-488A-8269-8A0BE9EE8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834971"/>
            <a:ext cx="7020272" cy="4831023"/>
          </a:xfrm>
          <a:prstGeom prst="rect">
            <a:avLst/>
          </a:prstGeom>
        </p:spPr>
      </p:pic>
      <p:sp>
        <p:nvSpPr>
          <p:cNvPr id="6" name="TextBox 5">
            <a:extLst>
              <a:ext uri="{FF2B5EF4-FFF2-40B4-BE49-F238E27FC236}">
                <a16:creationId xmlns:a16="http://schemas.microsoft.com/office/drawing/2014/main" id="{D499B274-C36C-4946-B0F8-0FC4F470003A}"/>
              </a:ext>
            </a:extLst>
          </p:cNvPr>
          <p:cNvSpPr txBox="1"/>
          <p:nvPr/>
        </p:nvSpPr>
        <p:spPr>
          <a:xfrm>
            <a:off x="32496" y="5715253"/>
            <a:ext cx="9096290" cy="1077218"/>
          </a:xfrm>
          <a:prstGeom prst="rect">
            <a:avLst/>
          </a:prstGeom>
          <a:noFill/>
        </p:spPr>
        <p:txBody>
          <a:bodyPr wrap="square" rtlCol="0">
            <a:spAutoFit/>
          </a:bodyPr>
          <a:lstStyle/>
          <a:p>
            <a:r>
              <a:rPr lang="en-GB" sz="3200" dirty="0">
                <a:latin typeface="Cambria" panose="02040503050406030204" pitchFamily="18" charset="0"/>
              </a:rPr>
              <a:t>Is there another set of pieces that can make </a:t>
            </a:r>
            <a:r>
              <a:rPr lang="en-GB" sz="3200" b="1" dirty="0">
                <a:latin typeface="Cambria" panose="02040503050406030204" pitchFamily="18" charset="0"/>
              </a:rPr>
              <a:t>all seventeen </a:t>
            </a:r>
            <a:r>
              <a:rPr lang="en-GB" sz="3200" dirty="0">
                <a:latin typeface="Cambria" panose="02040503050406030204" pitchFamily="18" charset="0"/>
              </a:rPr>
              <a:t>of these polyomino shapes?</a:t>
            </a:r>
          </a:p>
        </p:txBody>
      </p:sp>
    </p:spTree>
    <p:extLst>
      <p:ext uri="{BB962C8B-B14F-4D97-AF65-F5344CB8AC3E}">
        <p14:creationId xmlns:p14="http://schemas.microsoft.com/office/powerpoint/2010/main" val="3815813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7DCFB3-CF68-4B5B-8EDA-F8D88EC691EF}"/>
              </a:ext>
            </a:extLst>
          </p:cNvPr>
          <p:cNvSpPr txBox="1"/>
          <p:nvPr/>
        </p:nvSpPr>
        <p:spPr>
          <a:xfrm>
            <a:off x="15213" y="188640"/>
            <a:ext cx="9113573" cy="646331"/>
          </a:xfrm>
          <a:prstGeom prst="rect">
            <a:avLst/>
          </a:prstGeom>
          <a:noFill/>
        </p:spPr>
        <p:txBody>
          <a:bodyPr wrap="square" rtlCol="0">
            <a:spAutoFit/>
          </a:bodyPr>
          <a:lstStyle/>
          <a:p>
            <a:pPr lvl="0" algn="ctr"/>
            <a:r>
              <a:rPr lang="en-GB" sz="3600" b="1" dirty="0">
                <a:latin typeface="Cambria" panose="02040503050406030204" pitchFamily="18" charset="0"/>
              </a:rPr>
              <a:t>The Loyd Polyominoes – </a:t>
            </a:r>
            <a:r>
              <a:rPr lang="en-GB" sz="3600" b="1" dirty="0">
                <a:solidFill>
                  <a:prstClr val="black"/>
                </a:solidFill>
                <a:latin typeface="Cambria" panose="02040503050406030204" pitchFamily="18" charset="0"/>
              </a:rPr>
              <a:t>the challenge</a:t>
            </a:r>
            <a:endParaRPr lang="en-GB" sz="3200" b="1" dirty="0">
              <a:latin typeface="Cambria" panose="02040503050406030204" pitchFamily="18" charset="0"/>
            </a:endParaRPr>
          </a:p>
        </p:txBody>
      </p:sp>
      <p:sp>
        <p:nvSpPr>
          <p:cNvPr id="7" name="TextBox 6">
            <a:extLst>
              <a:ext uri="{FF2B5EF4-FFF2-40B4-BE49-F238E27FC236}">
                <a16:creationId xmlns:a16="http://schemas.microsoft.com/office/drawing/2014/main" id="{0DC39E58-9E13-4414-B593-A278F85F367B}"/>
              </a:ext>
            </a:extLst>
          </p:cNvPr>
          <p:cNvSpPr txBox="1"/>
          <p:nvPr/>
        </p:nvSpPr>
        <p:spPr>
          <a:xfrm>
            <a:off x="15212" y="982537"/>
            <a:ext cx="9113573" cy="5693866"/>
          </a:xfrm>
          <a:prstGeom prst="rect">
            <a:avLst/>
          </a:prstGeom>
          <a:noFill/>
        </p:spPr>
        <p:txBody>
          <a:bodyPr wrap="square" rtlCol="0">
            <a:spAutoFit/>
          </a:bodyPr>
          <a:lstStyle/>
          <a:p>
            <a:pPr lvl="0"/>
            <a:r>
              <a:rPr lang="en-GB" sz="2800" dirty="0">
                <a:solidFill>
                  <a:prstClr val="black"/>
                </a:solidFill>
                <a:latin typeface="Cambria" panose="02040503050406030204" pitchFamily="18" charset="0"/>
              </a:rPr>
              <a:t>Ideally the new set of pieces should </a:t>
            </a:r>
          </a:p>
          <a:p>
            <a:pPr marL="457200" lvl="0" indent="-457200">
              <a:buFont typeface="Arial" panose="020B0604020202020204" pitchFamily="34" charset="0"/>
              <a:buChar char="•"/>
            </a:pPr>
            <a:r>
              <a:rPr lang="en-GB" sz="2800" dirty="0">
                <a:solidFill>
                  <a:prstClr val="black"/>
                </a:solidFill>
                <a:latin typeface="Cambria" panose="02040503050406030204" pitchFamily="18" charset="0"/>
              </a:rPr>
              <a:t>have </a:t>
            </a:r>
            <a:r>
              <a:rPr lang="en-GB" sz="2800" b="1" dirty="0">
                <a:solidFill>
                  <a:prstClr val="black"/>
                </a:solidFill>
                <a:latin typeface="Cambria" panose="02040503050406030204" pitchFamily="18" charset="0"/>
              </a:rPr>
              <a:t>nine</a:t>
            </a:r>
            <a:r>
              <a:rPr lang="en-GB" sz="2800" dirty="0">
                <a:solidFill>
                  <a:prstClr val="black"/>
                </a:solidFill>
                <a:latin typeface="Cambria" panose="02040503050406030204" pitchFamily="18" charset="0"/>
              </a:rPr>
              <a:t> pieces that are </a:t>
            </a:r>
            <a:r>
              <a:rPr lang="en-GB" sz="2800" b="1" dirty="0">
                <a:solidFill>
                  <a:prstClr val="black"/>
                </a:solidFill>
                <a:latin typeface="Cambria" panose="02040503050406030204" pitchFamily="18" charset="0"/>
              </a:rPr>
              <a:t>all different </a:t>
            </a:r>
          </a:p>
          <a:p>
            <a:pPr marL="457200" lvl="0" indent="-457200">
              <a:buFont typeface="Arial" panose="020B0604020202020204" pitchFamily="34" charset="0"/>
              <a:buChar char="•"/>
            </a:pPr>
            <a:r>
              <a:rPr lang="en-GB" sz="2800" dirty="0">
                <a:solidFill>
                  <a:prstClr val="black"/>
                </a:solidFill>
                <a:latin typeface="Cambria" panose="02040503050406030204" pitchFamily="18" charset="0"/>
              </a:rPr>
              <a:t>or have </a:t>
            </a:r>
            <a:r>
              <a:rPr lang="en-GB" sz="2800" b="1" dirty="0">
                <a:solidFill>
                  <a:prstClr val="black"/>
                </a:solidFill>
                <a:latin typeface="Cambria" panose="02040503050406030204" pitchFamily="18" charset="0"/>
              </a:rPr>
              <a:t>only eight </a:t>
            </a:r>
            <a:r>
              <a:rPr lang="en-GB" sz="2800" dirty="0">
                <a:solidFill>
                  <a:prstClr val="black"/>
                </a:solidFill>
                <a:latin typeface="Cambria" panose="02040503050406030204" pitchFamily="18" charset="0"/>
              </a:rPr>
              <a:t>pieces</a:t>
            </a:r>
          </a:p>
          <a:p>
            <a:pPr marL="457200" lvl="0" indent="-457200">
              <a:buFont typeface="Arial" panose="020B0604020202020204" pitchFamily="34" charset="0"/>
              <a:buChar char="•"/>
            </a:pPr>
            <a:r>
              <a:rPr lang="en-GB" sz="2800" dirty="0">
                <a:solidFill>
                  <a:prstClr val="black"/>
                </a:solidFill>
                <a:latin typeface="Cambria" panose="02040503050406030204" pitchFamily="18" charset="0"/>
              </a:rPr>
              <a:t>better still, have </a:t>
            </a:r>
            <a:r>
              <a:rPr lang="en-GB" sz="2800" b="1" dirty="0">
                <a:solidFill>
                  <a:prstClr val="black"/>
                </a:solidFill>
                <a:latin typeface="Cambria" panose="02040503050406030204" pitchFamily="18" charset="0"/>
              </a:rPr>
              <a:t>only</a:t>
            </a:r>
            <a:r>
              <a:rPr lang="en-GB" sz="2800" dirty="0">
                <a:solidFill>
                  <a:prstClr val="black"/>
                </a:solidFill>
                <a:latin typeface="Cambria" panose="02040503050406030204" pitchFamily="18" charset="0"/>
              </a:rPr>
              <a:t> </a:t>
            </a:r>
            <a:r>
              <a:rPr lang="en-GB" sz="2800" b="1" dirty="0">
                <a:solidFill>
                  <a:prstClr val="black"/>
                </a:solidFill>
                <a:latin typeface="Cambria" panose="02040503050406030204" pitchFamily="18" charset="0"/>
              </a:rPr>
              <a:t>eight</a:t>
            </a:r>
            <a:r>
              <a:rPr lang="en-GB" sz="2800" dirty="0">
                <a:solidFill>
                  <a:prstClr val="black"/>
                </a:solidFill>
                <a:latin typeface="Cambria" panose="02040503050406030204" pitchFamily="18" charset="0"/>
              </a:rPr>
              <a:t> pieces, </a:t>
            </a:r>
            <a:r>
              <a:rPr lang="en-GB" sz="2800" b="1" dirty="0">
                <a:solidFill>
                  <a:prstClr val="black"/>
                </a:solidFill>
                <a:latin typeface="Cambria" panose="02040503050406030204" pitchFamily="18" charset="0"/>
              </a:rPr>
              <a:t>all different</a:t>
            </a:r>
          </a:p>
          <a:p>
            <a:pPr lvl="0"/>
            <a:endParaRPr lang="en-GB" sz="2800" dirty="0">
              <a:solidFill>
                <a:prstClr val="black"/>
              </a:solidFill>
              <a:latin typeface="Cambria" panose="02040503050406030204" pitchFamily="18" charset="0"/>
            </a:endParaRPr>
          </a:p>
          <a:p>
            <a:pPr lvl="0"/>
            <a:r>
              <a:rPr lang="en-GB" sz="2800" dirty="0">
                <a:solidFill>
                  <a:prstClr val="black"/>
                </a:solidFill>
                <a:latin typeface="Cambria" panose="02040503050406030204" pitchFamily="18" charset="0"/>
              </a:rPr>
              <a:t>So what is the best search technique?</a:t>
            </a:r>
          </a:p>
          <a:p>
            <a:pPr lvl="0"/>
            <a:endParaRPr lang="en-GB" sz="2800" dirty="0">
              <a:solidFill>
                <a:prstClr val="black"/>
              </a:solidFill>
              <a:latin typeface="Cambria" panose="02040503050406030204" pitchFamily="18" charset="0"/>
            </a:endParaRPr>
          </a:p>
          <a:p>
            <a:pPr marL="457200" lvl="0" indent="-457200">
              <a:buFont typeface="Arial" panose="020B0604020202020204" pitchFamily="34" charset="0"/>
              <a:buChar char="•"/>
            </a:pPr>
            <a:r>
              <a:rPr lang="en-GB" sz="2800" dirty="0">
                <a:solidFill>
                  <a:prstClr val="black"/>
                </a:solidFill>
                <a:latin typeface="Cambria" panose="02040503050406030204" pitchFamily="18" charset="0"/>
              </a:rPr>
              <a:t>Start with some small triangles and unit squares and progressively combine them into larger pieces</a:t>
            </a:r>
          </a:p>
          <a:p>
            <a:pPr marL="457200" lvl="0" indent="-457200">
              <a:buFont typeface="Arial" panose="020B0604020202020204" pitchFamily="34" charset="0"/>
              <a:buChar char="•"/>
            </a:pPr>
            <a:r>
              <a:rPr lang="en-GB" sz="2800" dirty="0">
                <a:latin typeface="Cambria" panose="02040503050406030204" pitchFamily="18" charset="0"/>
                <a:ea typeface="Cambria" panose="02040503050406030204" pitchFamily="18" charset="0"/>
              </a:rPr>
              <a:t>Find a set of pieces that will make at least some of the seventeen polyominoes and then try to "improve" it</a:t>
            </a:r>
          </a:p>
          <a:p>
            <a:pPr marL="457200" lvl="0" indent="-457200">
              <a:buFont typeface="Arial" panose="020B0604020202020204" pitchFamily="34" charset="0"/>
              <a:buChar char="•"/>
            </a:pPr>
            <a:r>
              <a:rPr lang="en-GB" sz="2800" dirty="0">
                <a:latin typeface="Cambria" panose="02040503050406030204" pitchFamily="18" charset="0"/>
                <a:ea typeface="Cambria" panose="02040503050406030204" pitchFamily="18" charset="0"/>
              </a:rPr>
              <a:t>Find a simpler problem and solve that one first (a true engineer's approach)</a:t>
            </a:r>
          </a:p>
        </p:txBody>
      </p:sp>
    </p:spTree>
    <p:extLst>
      <p:ext uri="{BB962C8B-B14F-4D97-AF65-F5344CB8AC3E}">
        <p14:creationId xmlns:p14="http://schemas.microsoft.com/office/powerpoint/2010/main" val="375164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624"/>
            <a:ext cx="9144000" cy="1631216"/>
          </a:xfrm>
          <a:prstGeom prst="rect">
            <a:avLst/>
          </a:prstGeom>
          <a:noFill/>
        </p:spPr>
        <p:txBody>
          <a:bodyPr wrap="square" rtlCol="0">
            <a:spAutoFit/>
          </a:bodyPr>
          <a:lstStyle/>
          <a:p>
            <a:pPr algn="ctr"/>
            <a:r>
              <a:rPr lang="en-GB" sz="3200" b="1" dirty="0">
                <a:latin typeface="Cambria" panose="02040503050406030204" pitchFamily="18" charset="0"/>
              </a:rPr>
              <a:t>Solving a much easier problem first</a:t>
            </a:r>
          </a:p>
          <a:p>
            <a:endParaRPr lang="en-GB" sz="1200" dirty="0">
              <a:latin typeface="Cambria" panose="02040503050406030204" pitchFamily="18" charset="0"/>
            </a:endParaRPr>
          </a:p>
          <a:p>
            <a:r>
              <a:rPr lang="en-GB" sz="2800" dirty="0">
                <a:latin typeface="Cambria" panose="02040503050406030204" pitchFamily="18" charset="0"/>
              </a:rPr>
              <a:t>Suppose there are just three target shapes – called “block”, “gamma” and “cross”.  Find their </a:t>
            </a:r>
            <a:r>
              <a:rPr lang="en-GB" sz="2800" b="1" dirty="0">
                <a:latin typeface="Cambria" panose="02040503050406030204" pitchFamily="18" charset="0"/>
              </a:rPr>
              <a:t>Universal Dissection</a:t>
            </a:r>
            <a:r>
              <a:rPr lang="en-GB" sz="2800" dirty="0">
                <a:latin typeface="Cambria" panose="02040503050406030204" pitchFamily="18" charset="0"/>
              </a:rPr>
              <a:t>.</a:t>
            </a:r>
          </a:p>
        </p:txBody>
      </p:sp>
      <p:sp>
        <p:nvSpPr>
          <p:cNvPr id="3" name="TextBox 2">
            <a:extLst>
              <a:ext uri="{FF2B5EF4-FFF2-40B4-BE49-F238E27FC236}">
                <a16:creationId xmlns:a16="http://schemas.microsoft.com/office/drawing/2014/main" id="{22CE16A5-2ED7-4B1D-9D25-7C0499A0928A}"/>
              </a:ext>
            </a:extLst>
          </p:cNvPr>
          <p:cNvSpPr txBox="1"/>
          <p:nvPr/>
        </p:nvSpPr>
        <p:spPr>
          <a:xfrm>
            <a:off x="201621" y="5428381"/>
            <a:ext cx="8740757" cy="1384995"/>
          </a:xfrm>
          <a:prstGeom prst="rect">
            <a:avLst/>
          </a:prstGeom>
          <a:noFill/>
        </p:spPr>
        <p:txBody>
          <a:bodyPr wrap="square" rtlCol="0">
            <a:spAutoFit/>
          </a:bodyPr>
          <a:lstStyle/>
          <a:p>
            <a:r>
              <a:rPr lang="en-GB" sz="2800" dirty="0">
                <a:latin typeface="Cambria" panose="02040503050406030204" pitchFamily="18" charset="0"/>
              </a:rPr>
              <a:t>Each target shape has an area of 21 squares.  The total area of all seven of the plausible puzzle pieces is 29, so some pieces will be left out of any solution.</a:t>
            </a:r>
          </a:p>
        </p:txBody>
      </p:sp>
      <p:pic>
        <p:nvPicPr>
          <p:cNvPr id="5" name="Picture 4">
            <a:extLst>
              <a:ext uri="{FF2B5EF4-FFF2-40B4-BE49-F238E27FC236}">
                <a16:creationId xmlns:a16="http://schemas.microsoft.com/office/drawing/2014/main" id="{F49CB3A2-925E-4FF5-88B3-8D55A733B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211" y="1646124"/>
            <a:ext cx="5743575" cy="1647825"/>
          </a:xfrm>
          <a:prstGeom prst="rect">
            <a:avLst/>
          </a:prstGeom>
        </p:spPr>
      </p:pic>
      <p:sp>
        <p:nvSpPr>
          <p:cNvPr id="7" name="TextBox 6">
            <a:extLst>
              <a:ext uri="{FF2B5EF4-FFF2-40B4-BE49-F238E27FC236}">
                <a16:creationId xmlns:a16="http://schemas.microsoft.com/office/drawing/2014/main" id="{487F49F4-51B1-46F7-8A58-D931075D9C74}"/>
              </a:ext>
            </a:extLst>
          </p:cNvPr>
          <p:cNvSpPr txBox="1"/>
          <p:nvPr/>
        </p:nvSpPr>
        <p:spPr>
          <a:xfrm>
            <a:off x="107504" y="3429000"/>
            <a:ext cx="9036496" cy="523220"/>
          </a:xfrm>
          <a:prstGeom prst="rect">
            <a:avLst/>
          </a:prstGeom>
          <a:noFill/>
        </p:spPr>
        <p:txBody>
          <a:bodyPr wrap="square" rtlCol="0">
            <a:spAutoFit/>
          </a:bodyPr>
          <a:lstStyle/>
          <a:p>
            <a:pPr lvl="0"/>
            <a:r>
              <a:rPr lang="en-GB" sz="2800" dirty="0">
                <a:solidFill>
                  <a:prstClr val="black"/>
                </a:solidFill>
                <a:latin typeface="Cambria" panose="02040503050406030204" pitchFamily="18" charset="0"/>
              </a:rPr>
              <a:t>Using seven </a:t>
            </a:r>
            <a:r>
              <a:rPr lang="en-GB" sz="2800" b="1" dirty="0">
                <a:solidFill>
                  <a:prstClr val="black"/>
                </a:solidFill>
                <a:latin typeface="Cambria" panose="02040503050406030204" pitchFamily="18" charset="0"/>
              </a:rPr>
              <a:t>plausible</a:t>
            </a:r>
            <a:r>
              <a:rPr lang="en-GB" sz="2800" dirty="0">
                <a:solidFill>
                  <a:prstClr val="black"/>
                </a:solidFill>
                <a:latin typeface="Cambria" panose="02040503050406030204" pitchFamily="18" charset="0"/>
              </a:rPr>
              <a:t> puzzle pieces called V, I, L, T, W, Y, R. </a:t>
            </a:r>
          </a:p>
        </p:txBody>
      </p:sp>
      <p:pic>
        <p:nvPicPr>
          <p:cNvPr id="6" name="Picture 5">
            <a:extLst>
              <a:ext uri="{FF2B5EF4-FFF2-40B4-BE49-F238E27FC236}">
                <a16:creationId xmlns:a16="http://schemas.microsoft.com/office/drawing/2014/main" id="{AA35817C-F379-4316-8192-E4C0249245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060" y="4115844"/>
            <a:ext cx="7793880" cy="1118144"/>
          </a:xfrm>
          <a:prstGeom prst="rect">
            <a:avLst/>
          </a:prstGeom>
        </p:spPr>
      </p:pic>
    </p:spTree>
    <p:extLst>
      <p:ext uri="{BB962C8B-B14F-4D97-AF65-F5344CB8AC3E}">
        <p14:creationId xmlns:p14="http://schemas.microsoft.com/office/powerpoint/2010/main" val="4058716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44624"/>
            <a:ext cx="8928992" cy="769441"/>
          </a:xfrm>
          <a:prstGeom prst="rect">
            <a:avLst/>
          </a:prstGeom>
          <a:noFill/>
        </p:spPr>
        <p:txBody>
          <a:bodyPr wrap="square" rtlCol="0">
            <a:spAutoFit/>
          </a:bodyPr>
          <a:lstStyle/>
          <a:p>
            <a:pPr algn="ctr"/>
            <a:r>
              <a:rPr lang="en-GB" sz="3200" b="1" dirty="0">
                <a:latin typeface="Cambria" panose="02040503050406030204" pitchFamily="18" charset="0"/>
              </a:rPr>
              <a:t>Solutions for the "cross" target shape</a:t>
            </a:r>
          </a:p>
          <a:p>
            <a:endParaRPr lang="en-GB" sz="1200" dirty="0">
              <a:latin typeface="Cambria" panose="02040503050406030204" pitchFamily="18" charset="0"/>
            </a:endParaRPr>
          </a:p>
        </p:txBody>
      </p:sp>
      <p:sp>
        <p:nvSpPr>
          <p:cNvPr id="3" name="TextBox 2">
            <a:extLst>
              <a:ext uri="{FF2B5EF4-FFF2-40B4-BE49-F238E27FC236}">
                <a16:creationId xmlns:a16="http://schemas.microsoft.com/office/drawing/2014/main" id="{22CE16A5-2ED7-4B1D-9D25-7C0499A0928A}"/>
              </a:ext>
            </a:extLst>
          </p:cNvPr>
          <p:cNvSpPr txBox="1"/>
          <p:nvPr/>
        </p:nvSpPr>
        <p:spPr>
          <a:xfrm>
            <a:off x="0" y="2924944"/>
            <a:ext cx="9036496" cy="3970318"/>
          </a:xfrm>
          <a:prstGeom prst="rect">
            <a:avLst/>
          </a:prstGeom>
          <a:noFill/>
        </p:spPr>
        <p:txBody>
          <a:bodyPr wrap="square" rtlCol="0">
            <a:spAutoFit/>
          </a:bodyPr>
          <a:lstStyle/>
          <a:p>
            <a:r>
              <a:rPr lang="en-GB" sz="2800" dirty="0">
                <a:latin typeface="Cambria" panose="02040503050406030204" pitchFamily="18" charset="0"/>
                <a:ea typeface="Calibri" panose="020F0502020204030204" pitchFamily="34" charset="0"/>
                <a:cs typeface="Times New Roman" panose="02020603050405020304" pitchFamily="18" charset="0"/>
              </a:rPr>
              <a:t>Some of the many solutions for the "cross" target shape.  </a:t>
            </a: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r>
              <a:rPr lang="en-GB" sz="2800" dirty="0">
                <a:latin typeface="Cambria" panose="02040503050406030204" pitchFamily="18" charset="0"/>
                <a:ea typeface="Calibri" panose="020F0502020204030204" pitchFamily="34" charset="0"/>
                <a:cs typeface="Times New Roman" panose="02020603050405020304" pitchFamily="18" charset="0"/>
              </a:rPr>
              <a:t>The group of pieces for the first and third solutions is </a:t>
            </a:r>
            <a:r>
              <a:rPr lang="en-GB" sz="2800" b="1" dirty="0">
                <a:latin typeface="Cambria" panose="02040503050406030204" pitchFamily="18" charset="0"/>
                <a:ea typeface="Calibri" panose="020F0502020204030204" pitchFamily="34" charset="0"/>
                <a:cs typeface="Times New Roman" panose="02020603050405020304" pitchFamily="18" charset="0"/>
              </a:rPr>
              <a:t>VLTRW, </a:t>
            </a:r>
            <a:r>
              <a:rPr lang="en-GB" sz="2800" dirty="0">
                <a:latin typeface="Cambria" panose="02040503050406030204" pitchFamily="18" charset="0"/>
                <a:ea typeface="Calibri" panose="020F0502020204030204" pitchFamily="34" charset="0"/>
                <a:cs typeface="Times New Roman" panose="02020603050405020304" pitchFamily="18" charset="0"/>
              </a:rPr>
              <a:t>and the groups for the other solutions are shown.  </a:t>
            </a:r>
          </a:p>
          <a:p>
            <a:endParaRPr lang="en-GB" sz="2800" dirty="0">
              <a:latin typeface="Cambria" panose="02040503050406030204" pitchFamily="18" charset="0"/>
              <a:ea typeface="Calibri" panose="020F0502020204030204" pitchFamily="34" charset="0"/>
              <a:cs typeface="Times New Roman" panose="02020603050405020304" pitchFamily="18" charset="0"/>
            </a:endParaRPr>
          </a:p>
          <a:p>
            <a:r>
              <a:rPr lang="en-GB" sz="2800" dirty="0">
                <a:latin typeface="Cambria" panose="02040503050406030204" pitchFamily="18" charset="0"/>
                <a:ea typeface="Calibri" panose="020F0502020204030204" pitchFamily="34" charset="0"/>
                <a:cs typeface="Times New Roman" panose="02020603050405020304" pitchFamily="18" charset="0"/>
              </a:rPr>
              <a:t>But although there are many </a:t>
            </a:r>
            <a:r>
              <a:rPr lang="en-GB" sz="2800" b="1" dirty="0">
                <a:latin typeface="Cambria" panose="02040503050406030204" pitchFamily="18" charset="0"/>
                <a:ea typeface="Calibri" panose="020F0502020204030204" pitchFamily="34" charset="0"/>
                <a:cs typeface="Times New Roman" panose="02020603050405020304" pitchFamily="18" charset="0"/>
              </a:rPr>
              <a:t>solutions</a:t>
            </a:r>
            <a:r>
              <a:rPr lang="en-GB" sz="2800" dirty="0">
                <a:latin typeface="Cambria" panose="02040503050406030204" pitchFamily="18" charset="0"/>
                <a:ea typeface="Calibri" panose="020F0502020204030204" pitchFamily="34" charset="0"/>
                <a:cs typeface="Times New Roman" panose="02020603050405020304" pitchFamily="18" charset="0"/>
              </a:rPr>
              <a:t>, there are only three different </a:t>
            </a:r>
            <a:r>
              <a:rPr lang="en-GB" sz="2800" b="1" dirty="0">
                <a:latin typeface="Cambria" panose="02040503050406030204" pitchFamily="18" charset="0"/>
                <a:ea typeface="Calibri" panose="020F0502020204030204" pitchFamily="34" charset="0"/>
                <a:cs typeface="Times New Roman" panose="02020603050405020304" pitchFamily="18" charset="0"/>
              </a:rPr>
              <a:t>groups</a:t>
            </a:r>
            <a:r>
              <a:rPr lang="en-GB" sz="2800" dirty="0">
                <a:latin typeface="Cambria" panose="02040503050406030204" pitchFamily="18" charset="0"/>
                <a:ea typeface="Calibri" panose="020F0502020204030204" pitchFamily="34" charset="0"/>
                <a:cs typeface="Times New Roman" panose="02020603050405020304" pitchFamily="18" charset="0"/>
              </a:rPr>
              <a:t> of pieces – </a:t>
            </a:r>
            <a:r>
              <a:rPr lang="en-GB" sz="2800" b="1" dirty="0">
                <a:latin typeface="Cambria" panose="02040503050406030204" pitchFamily="18" charset="0"/>
                <a:ea typeface="Calibri" panose="020F0502020204030204" pitchFamily="34" charset="0"/>
                <a:cs typeface="Times New Roman" panose="02020603050405020304" pitchFamily="18" charset="0"/>
              </a:rPr>
              <a:t>VLTRW, VIRWY, ILTWY.</a:t>
            </a:r>
          </a:p>
          <a:p>
            <a:endParaRPr lang="en-GB" sz="2800" dirty="0">
              <a:latin typeface="Cambria" panose="02040503050406030204" pitchFamily="18" charset="0"/>
              <a:cs typeface="Times New Roman" panose="02020603050405020304" pitchFamily="18" charset="0"/>
            </a:endParaRPr>
          </a:p>
          <a:p>
            <a:r>
              <a:rPr lang="en-GB" sz="2800" dirty="0">
                <a:latin typeface="Cambria" panose="02040503050406030204" pitchFamily="18" charset="0"/>
                <a:cs typeface="Times New Roman" panose="02020603050405020304" pitchFamily="18" charset="0"/>
              </a:rPr>
              <a:t>So this is a mathematical </a:t>
            </a:r>
            <a:r>
              <a:rPr lang="en-GB" sz="2800" b="1" dirty="0">
                <a:latin typeface="Cambria" panose="02040503050406030204" pitchFamily="18" charset="0"/>
                <a:cs typeface="Times New Roman" panose="02020603050405020304" pitchFamily="18" charset="0"/>
              </a:rPr>
              <a:t>"set" </a:t>
            </a:r>
            <a:r>
              <a:rPr lang="en-GB" sz="2800" dirty="0">
                <a:latin typeface="Cambria" panose="02040503050406030204" pitchFamily="18" charset="0"/>
                <a:cs typeface="Times New Roman" panose="02020603050405020304" pitchFamily="18" charset="0"/>
              </a:rPr>
              <a:t>with 3 distinct </a:t>
            </a:r>
            <a:r>
              <a:rPr lang="en-GB" sz="2800" b="1" dirty="0">
                <a:latin typeface="Cambria" panose="02040503050406030204" pitchFamily="18" charset="0"/>
                <a:cs typeface="Times New Roman" panose="02020603050405020304" pitchFamily="18" charset="0"/>
              </a:rPr>
              <a:t>members.</a:t>
            </a:r>
            <a:endParaRPr lang="en-GB" sz="2800" b="1" dirty="0">
              <a:latin typeface="Cambria" panose="02040503050406030204" pitchFamily="18" charset="0"/>
            </a:endParaRPr>
          </a:p>
        </p:txBody>
      </p:sp>
      <p:pic>
        <p:nvPicPr>
          <p:cNvPr id="5" name="Picture 4">
            <a:extLst>
              <a:ext uri="{FF2B5EF4-FFF2-40B4-BE49-F238E27FC236}">
                <a16:creationId xmlns:a16="http://schemas.microsoft.com/office/drawing/2014/main" id="{406DD38D-867D-4FA6-AE5C-EFA68A3E18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814066"/>
            <a:ext cx="7222624" cy="2110878"/>
          </a:xfrm>
          <a:prstGeom prst="rect">
            <a:avLst/>
          </a:prstGeom>
        </p:spPr>
      </p:pic>
    </p:spTree>
    <p:extLst>
      <p:ext uri="{BB962C8B-B14F-4D97-AF65-F5344CB8AC3E}">
        <p14:creationId xmlns:p14="http://schemas.microsoft.com/office/powerpoint/2010/main" val="1739557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44624"/>
            <a:ext cx="8928992" cy="3785652"/>
          </a:xfrm>
          <a:prstGeom prst="rect">
            <a:avLst/>
          </a:prstGeom>
          <a:noFill/>
        </p:spPr>
        <p:txBody>
          <a:bodyPr wrap="square" rtlCol="0">
            <a:spAutoFit/>
          </a:bodyPr>
          <a:lstStyle/>
          <a:p>
            <a:r>
              <a:rPr lang="en-GB" sz="2800" dirty="0">
                <a:latin typeface="Cambria" panose="02040503050406030204" pitchFamily="18" charset="0"/>
              </a:rPr>
              <a:t>The shape called “block” has many </a:t>
            </a:r>
            <a:r>
              <a:rPr lang="en-GB" sz="2800" b="1" dirty="0">
                <a:latin typeface="Cambria" panose="02040503050406030204" pitchFamily="18" charset="0"/>
              </a:rPr>
              <a:t>solutions</a:t>
            </a:r>
            <a:r>
              <a:rPr lang="en-GB" sz="2800" dirty="0">
                <a:latin typeface="Cambria" panose="02040503050406030204" pitchFamily="18" charset="0"/>
              </a:rPr>
              <a:t> but just three possible </a:t>
            </a:r>
            <a:r>
              <a:rPr lang="en-GB" sz="2800" b="1" dirty="0">
                <a:latin typeface="Cambria" panose="02040503050406030204" pitchFamily="18" charset="0"/>
              </a:rPr>
              <a:t>groups</a:t>
            </a:r>
            <a:r>
              <a:rPr lang="en-GB" sz="2800" dirty="0">
                <a:latin typeface="Cambria" panose="02040503050406030204" pitchFamily="18" charset="0"/>
              </a:rPr>
              <a:t> of pieces:</a:t>
            </a:r>
          </a:p>
          <a:p>
            <a:pPr algn="ctr"/>
            <a:r>
              <a:rPr lang="en-GB" sz="3200" b="1" dirty="0">
                <a:latin typeface="Cambria" panose="02040503050406030204" pitchFamily="18" charset="0"/>
              </a:rPr>
              <a:t>VLTRY ,  </a:t>
            </a:r>
            <a:r>
              <a:rPr lang="en-GB" sz="3200" b="1" dirty="0">
                <a:solidFill>
                  <a:srgbClr val="FF0000"/>
                </a:solidFill>
                <a:latin typeface="Cambria" panose="02040503050406030204" pitchFamily="18" charset="0"/>
              </a:rPr>
              <a:t>VLTRW</a:t>
            </a:r>
            <a:r>
              <a:rPr lang="en-GB" sz="3200" b="1" dirty="0">
                <a:latin typeface="Cambria" panose="02040503050406030204" pitchFamily="18" charset="0"/>
              </a:rPr>
              <a:t> ,  ILTRY </a:t>
            </a:r>
          </a:p>
          <a:p>
            <a:r>
              <a:rPr lang="en-GB" sz="2800" dirty="0">
                <a:latin typeface="Cambria" panose="02040503050406030204" pitchFamily="18" charset="0"/>
              </a:rPr>
              <a:t>And for “gamma”, there are also three possible </a:t>
            </a:r>
            <a:r>
              <a:rPr lang="en-GB" sz="2800" b="1" dirty="0">
                <a:latin typeface="Cambria" panose="02040503050406030204" pitchFamily="18" charset="0"/>
              </a:rPr>
              <a:t>groups</a:t>
            </a:r>
            <a:r>
              <a:rPr lang="en-GB" sz="2800" dirty="0">
                <a:latin typeface="Cambria" panose="02040503050406030204" pitchFamily="18" charset="0"/>
              </a:rPr>
              <a:t>:</a:t>
            </a:r>
          </a:p>
          <a:p>
            <a:pPr algn="ctr"/>
            <a:r>
              <a:rPr lang="en-GB" sz="2800" dirty="0">
                <a:latin typeface="Cambria" panose="02040503050406030204" pitchFamily="18" charset="0"/>
              </a:rPr>
              <a:t> </a:t>
            </a:r>
            <a:r>
              <a:rPr lang="en-GB" sz="3200" b="1" dirty="0">
                <a:solidFill>
                  <a:srgbClr val="FF0000"/>
                </a:solidFill>
                <a:latin typeface="Cambria" panose="02040503050406030204" pitchFamily="18" charset="0"/>
              </a:rPr>
              <a:t>VLTRW</a:t>
            </a:r>
            <a:r>
              <a:rPr lang="en-GB" sz="3200" b="1" dirty="0">
                <a:latin typeface="Cambria" panose="02040503050406030204" pitchFamily="18" charset="0"/>
              </a:rPr>
              <a:t> ,  ILTRY ,   VLTWY </a:t>
            </a:r>
          </a:p>
          <a:p>
            <a:r>
              <a:rPr lang="en-GB" sz="2800" dirty="0">
                <a:latin typeface="Cambria" panose="02040503050406030204" pitchFamily="18" charset="0"/>
              </a:rPr>
              <a:t>And for “cross” the </a:t>
            </a:r>
            <a:r>
              <a:rPr lang="en-GB" sz="2800" b="1" dirty="0">
                <a:latin typeface="Cambria" panose="02040503050406030204" pitchFamily="18" charset="0"/>
              </a:rPr>
              <a:t>set</a:t>
            </a:r>
            <a:r>
              <a:rPr lang="en-GB" sz="2800" dirty="0">
                <a:latin typeface="Cambria" panose="02040503050406030204" pitchFamily="18" charset="0"/>
              </a:rPr>
              <a:t> of </a:t>
            </a:r>
            <a:r>
              <a:rPr lang="en-GB" sz="2800" b="1" dirty="0">
                <a:latin typeface="Cambria" panose="02040503050406030204" pitchFamily="18" charset="0"/>
              </a:rPr>
              <a:t>groups</a:t>
            </a:r>
            <a:r>
              <a:rPr lang="en-GB" sz="2800" dirty="0">
                <a:latin typeface="Cambria" panose="02040503050406030204" pitchFamily="18" charset="0"/>
              </a:rPr>
              <a:t> is:</a:t>
            </a:r>
          </a:p>
          <a:p>
            <a:pPr algn="ctr"/>
            <a:r>
              <a:rPr lang="en-GB" sz="2800" dirty="0">
                <a:latin typeface="Cambria" panose="02040503050406030204" pitchFamily="18" charset="0"/>
              </a:rPr>
              <a:t> </a:t>
            </a:r>
            <a:r>
              <a:rPr lang="en-GB" sz="3200" b="1" dirty="0">
                <a:solidFill>
                  <a:srgbClr val="FF0000"/>
                </a:solidFill>
                <a:latin typeface="Cambria" panose="02040503050406030204" pitchFamily="18" charset="0"/>
              </a:rPr>
              <a:t>VLTRW</a:t>
            </a:r>
            <a:r>
              <a:rPr lang="en-GB" sz="3200" b="1" dirty="0">
                <a:latin typeface="Cambria" panose="02040503050406030204" pitchFamily="18" charset="0"/>
              </a:rPr>
              <a:t> ,  VIRWY ,  ILTWY</a:t>
            </a:r>
          </a:p>
          <a:p>
            <a:r>
              <a:rPr lang="en-GB" sz="2800" dirty="0">
                <a:latin typeface="Cambria" panose="02040503050406030204" pitchFamily="18" charset="0"/>
              </a:rPr>
              <a:t>So the </a:t>
            </a:r>
            <a:r>
              <a:rPr lang="en-GB" sz="2800" b="1" dirty="0">
                <a:latin typeface="Cambria" panose="02040503050406030204" pitchFamily="18" charset="0"/>
              </a:rPr>
              <a:t>group</a:t>
            </a:r>
            <a:r>
              <a:rPr lang="en-GB" sz="2800" dirty="0">
                <a:latin typeface="Cambria" panose="02040503050406030204" pitchFamily="18" charset="0"/>
              </a:rPr>
              <a:t> of pieces in every </a:t>
            </a:r>
            <a:r>
              <a:rPr lang="en-GB" sz="2800" b="1" dirty="0">
                <a:latin typeface="Cambria" panose="02040503050406030204" pitchFamily="18" charset="0"/>
              </a:rPr>
              <a:t>set</a:t>
            </a:r>
            <a:r>
              <a:rPr lang="en-GB" sz="2800" dirty="0">
                <a:latin typeface="Cambria" panose="02040503050406030204" pitchFamily="18" charset="0"/>
              </a:rPr>
              <a:t> is  </a:t>
            </a:r>
            <a:r>
              <a:rPr lang="en-GB" sz="3200" b="1" dirty="0">
                <a:latin typeface="Cambria" panose="02040503050406030204" pitchFamily="18" charset="0"/>
              </a:rPr>
              <a:t>VLTRW</a:t>
            </a:r>
          </a:p>
        </p:txBody>
      </p:sp>
      <p:pic>
        <p:nvPicPr>
          <p:cNvPr id="4" name="Picture 3">
            <a:extLst>
              <a:ext uri="{FF2B5EF4-FFF2-40B4-BE49-F238E27FC236}">
                <a16:creationId xmlns:a16="http://schemas.microsoft.com/office/drawing/2014/main" id="{2CE68BB7-15C3-4BB3-9FE5-7407F243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3973763"/>
            <a:ext cx="7488833" cy="2100526"/>
          </a:xfrm>
          <a:prstGeom prst="rect">
            <a:avLst/>
          </a:prstGeom>
        </p:spPr>
      </p:pic>
      <p:sp>
        <p:nvSpPr>
          <p:cNvPr id="6" name="TextBox 5">
            <a:extLst>
              <a:ext uri="{FF2B5EF4-FFF2-40B4-BE49-F238E27FC236}">
                <a16:creationId xmlns:a16="http://schemas.microsoft.com/office/drawing/2014/main" id="{EC6378D0-C4A6-4E35-BD7E-6364B907729F}"/>
              </a:ext>
            </a:extLst>
          </p:cNvPr>
          <p:cNvSpPr txBox="1"/>
          <p:nvPr/>
        </p:nvSpPr>
        <p:spPr>
          <a:xfrm>
            <a:off x="215516" y="6217776"/>
            <a:ext cx="8712968" cy="523220"/>
          </a:xfrm>
          <a:prstGeom prst="rect">
            <a:avLst/>
          </a:prstGeom>
          <a:noFill/>
        </p:spPr>
        <p:txBody>
          <a:bodyPr wrap="square" rtlCol="0">
            <a:spAutoFit/>
          </a:bodyPr>
          <a:lstStyle/>
          <a:p>
            <a:r>
              <a:rPr lang="en-GB" sz="2800" dirty="0">
                <a:latin typeface="Cambria" panose="02040503050406030204" pitchFamily="18" charset="0"/>
              </a:rPr>
              <a:t>The pieces </a:t>
            </a:r>
            <a:r>
              <a:rPr lang="en-GB" sz="2800" b="1" dirty="0">
                <a:latin typeface="Cambria" panose="02040503050406030204" pitchFamily="18" charset="0"/>
              </a:rPr>
              <a:t>I </a:t>
            </a:r>
            <a:r>
              <a:rPr lang="en-GB" sz="2800" dirty="0">
                <a:latin typeface="Cambria" panose="02040503050406030204" pitchFamily="18" charset="0"/>
              </a:rPr>
              <a:t>and </a:t>
            </a:r>
            <a:r>
              <a:rPr lang="en-GB" sz="2800" b="1" dirty="0">
                <a:latin typeface="Cambria" panose="02040503050406030204" pitchFamily="18" charset="0"/>
              </a:rPr>
              <a:t>Y</a:t>
            </a:r>
            <a:r>
              <a:rPr lang="en-GB" sz="2800" dirty="0">
                <a:latin typeface="Cambria" panose="02040503050406030204" pitchFamily="18" charset="0"/>
              </a:rPr>
              <a:t> are not needed</a:t>
            </a:r>
          </a:p>
        </p:txBody>
      </p:sp>
    </p:spTree>
    <p:extLst>
      <p:ext uri="{BB962C8B-B14F-4D97-AF65-F5344CB8AC3E}">
        <p14:creationId xmlns:p14="http://schemas.microsoft.com/office/powerpoint/2010/main" val="727070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4A24EE-4293-4B5E-BCCB-26093C64E5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16632"/>
            <a:ext cx="6347098" cy="4474313"/>
          </a:xfrm>
          <a:prstGeom prst="rect">
            <a:avLst/>
          </a:prstGeom>
        </p:spPr>
      </p:pic>
      <p:sp>
        <p:nvSpPr>
          <p:cNvPr id="4" name="TextBox 3">
            <a:extLst>
              <a:ext uri="{FF2B5EF4-FFF2-40B4-BE49-F238E27FC236}">
                <a16:creationId xmlns:a16="http://schemas.microsoft.com/office/drawing/2014/main" id="{02E36777-A23E-4196-8CB7-011892C48470}"/>
              </a:ext>
            </a:extLst>
          </p:cNvPr>
          <p:cNvSpPr txBox="1"/>
          <p:nvPr/>
        </p:nvSpPr>
        <p:spPr>
          <a:xfrm>
            <a:off x="5882" y="4695898"/>
            <a:ext cx="9144000" cy="2062103"/>
          </a:xfrm>
          <a:prstGeom prst="rect">
            <a:avLst/>
          </a:prstGeom>
          <a:noFill/>
        </p:spPr>
        <p:txBody>
          <a:bodyPr wrap="square" rtlCol="0">
            <a:spAutoFit/>
          </a:bodyPr>
          <a:lstStyle/>
          <a:p>
            <a:r>
              <a:rPr lang="en-GB" sz="3200" dirty="0">
                <a:latin typeface="Cambria" panose="02040503050406030204" pitchFamily="18" charset="0"/>
              </a:rPr>
              <a:t>The Venn diagram shows the same information.</a:t>
            </a:r>
          </a:p>
          <a:p>
            <a:r>
              <a:rPr lang="en-GB" sz="3200" dirty="0">
                <a:latin typeface="Cambria" panose="02040503050406030204" pitchFamily="18" charset="0"/>
              </a:rPr>
              <a:t>Each circle is a </a:t>
            </a:r>
            <a:r>
              <a:rPr lang="en-GB" sz="3200" b="1" dirty="0">
                <a:latin typeface="Cambria" panose="02040503050406030204" pitchFamily="18" charset="0"/>
              </a:rPr>
              <a:t>set </a:t>
            </a:r>
            <a:r>
              <a:rPr lang="en-GB" sz="3200" dirty="0">
                <a:latin typeface="Cambria" panose="02040503050406030204" pitchFamily="18" charset="0"/>
              </a:rPr>
              <a:t>of </a:t>
            </a:r>
            <a:r>
              <a:rPr lang="en-GB" sz="3200" b="1" dirty="0">
                <a:latin typeface="Cambria" panose="02040503050406030204" pitchFamily="18" charset="0"/>
              </a:rPr>
              <a:t>groups</a:t>
            </a:r>
            <a:r>
              <a:rPr lang="en-GB" sz="3200" dirty="0">
                <a:latin typeface="Cambria" panose="02040503050406030204" pitchFamily="18" charset="0"/>
              </a:rPr>
              <a:t> of </a:t>
            </a:r>
            <a:r>
              <a:rPr lang="en-GB" sz="3200" b="1" dirty="0">
                <a:latin typeface="Cambria" panose="02040503050406030204" pitchFamily="18" charset="0"/>
              </a:rPr>
              <a:t>pieces.</a:t>
            </a:r>
          </a:p>
          <a:p>
            <a:r>
              <a:rPr lang="en-GB" sz="3200" dirty="0">
                <a:latin typeface="Cambria" panose="02040503050406030204" pitchFamily="18" charset="0"/>
              </a:rPr>
              <a:t>So the one </a:t>
            </a:r>
            <a:r>
              <a:rPr lang="en-GB" sz="3200" b="1" dirty="0">
                <a:latin typeface="Cambria" panose="02040503050406030204" pitchFamily="18" charset="0"/>
              </a:rPr>
              <a:t>group</a:t>
            </a:r>
            <a:r>
              <a:rPr lang="en-GB" sz="3200" dirty="0">
                <a:latin typeface="Cambria" panose="02040503050406030204" pitchFamily="18" charset="0"/>
              </a:rPr>
              <a:t> of puzzle pieces common to block, gamma and cross is </a:t>
            </a:r>
            <a:r>
              <a:rPr lang="en-GB" sz="3200" b="1" dirty="0">
                <a:latin typeface="Cambria" panose="02040503050406030204" pitchFamily="18" charset="0"/>
              </a:rPr>
              <a:t>VLTRW </a:t>
            </a:r>
            <a:r>
              <a:rPr lang="en-GB" sz="3200" dirty="0">
                <a:latin typeface="Cambria" panose="02040503050406030204" pitchFamily="18" charset="0"/>
              </a:rPr>
              <a:t>in the middle.</a:t>
            </a:r>
            <a:endParaRPr lang="en-GB" sz="3200" b="1" dirty="0">
              <a:latin typeface="Cambria" panose="02040503050406030204" pitchFamily="18" charset="0"/>
            </a:endParaRPr>
          </a:p>
        </p:txBody>
      </p:sp>
    </p:spTree>
    <p:extLst>
      <p:ext uri="{BB962C8B-B14F-4D97-AF65-F5344CB8AC3E}">
        <p14:creationId xmlns:p14="http://schemas.microsoft.com/office/powerpoint/2010/main" val="3298830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86528"/>
          </a:xfrm>
          <a:prstGeom prst="rect">
            <a:avLst/>
          </a:prstGeom>
          <a:noFill/>
        </p:spPr>
        <p:txBody>
          <a:bodyPr wrap="square" rtlCol="0">
            <a:spAutoFit/>
          </a:bodyPr>
          <a:lstStyle/>
          <a:p>
            <a:pPr algn="ctr"/>
            <a:r>
              <a:rPr lang="en-GB" sz="3200" b="1" dirty="0">
                <a:latin typeface="Cambria" panose="02040503050406030204" pitchFamily="18" charset="0"/>
              </a:rPr>
              <a:t>And now for the big problems!</a:t>
            </a:r>
          </a:p>
          <a:p>
            <a:pPr algn="ctr"/>
            <a:r>
              <a:rPr lang="en-GB" sz="3200" dirty="0">
                <a:latin typeface="Cambria" panose="02040503050406030204" pitchFamily="18" charset="0"/>
              </a:rPr>
              <a:t>(See : </a:t>
            </a:r>
            <a:r>
              <a:rPr lang="en-GB" sz="3200" b="1" dirty="0">
                <a:latin typeface="Courier New" panose="02070309020205020404" pitchFamily="49" charset="0"/>
                <a:cs typeface="Courier New" panose="02070309020205020404" pitchFamily="49" charset="0"/>
              </a:rPr>
              <a:t>www.marchland.org/loyd </a:t>
            </a:r>
            <a:r>
              <a:rPr lang="en-GB" sz="3200" dirty="0">
                <a:latin typeface="Cambria" panose="02040503050406030204" pitchFamily="18" charset="0"/>
                <a:cs typeface="Courier New" panose="02070309020205020404" pitchFamily="49" charset="0"/>
              </a:rPr>
              <a:t>for  details)</a:t>
            </a:r>
          </a:p>
          <a:p>
            <a:endParaRPr lang="en-GB" sz="2000" dirty="0">
              <a:latin typeface="Cambria" panose="02040503050406030204" pitchFamily="18" charset="0"/>
              <a:cs typeface="Courier New" panose="02070309020205020404" pitchFamily="49" charset="0"/>
            </a:endParaRPr>
          </a:p>
          <a:p>
            <a:r>
              <a:rPr lang="en-GB" sz="3200" dirty="0">
                <a:latin typeface="Cambria" panose="02040503050406030204" pitchFamily="18" charset="0"/>
                <a:cs typeface="Courier New" panose="02070309020205020404" pitchFamily="49" charset="0"/>
              </a:rPr>
              <a:t>The tasks to be done:</a:t>
            </a:r>
            <a:endParaRPr lang="en-GB" sz="1200" dirty="0">
              <a:latin typeface="Cambria" panose="02040503050406030204" pitchFamily="18" charset="0"/>
            </a:endParaRPr>
          </a:p>
          <a:p>
            <a:pPr marL="457200" indent="-457200">
              <a:buFont typeface="Arial" panose="020B0604020202020204" pitchFamily="34" charset="0"/>
              <a:buChar char="•"/>
            </a:pPr>
            <a:r>
              <a:rPr lang="en-GB" sz="3200" dirty="0">
                <a:latin typeface="Cambria" panose="02040503050406030204" pitchFamily="18" charset="0"/>
              </a:rPr>
              <a:t>Moving from three target shapes to seventeen</a:t>
            </a:r>
          </a:p>
          <a:p>
            <a:pPr marL="457200" indent="-457200">
              <a:buFont typeface="Arial" panose="020B0604020202020204" pitchFamily="34" charset="0"/>
              <a:buChar char="•"/>
            </a:pPr>
            <a:r>
              <a:rPr lang="en-GB" sz="3200" dirty="0">
                <a:latin typeface="Cambria" panose="02040503050406030204" pitchFamily="18" charset="0"/>
              </a:rPr>
              <a:t>and from seven plausible pieces to over thirty.</a:t>
            </a:r>
          </a:p>
          <a:p>
            <a:pPr marL="457200" indent="-457200">
              <a:buFont typeface="Arial" panose="020B0604020202020204" pitchFamily="34" charset="0"/>
              <a:buChar char="•"/>
            </a:pPr>
            <a:r>
              <a:rPr lang="en-GB" sz="3200" dirty="0">
                <a:latin typeface="Cambria" panose="02040503050406030204" pitchFamily="18" charset="0"/>
              </a:rPr>
              <a:t>Using the famous </a:t>
            </a:r>
            <a:r>
              <a:rPr lang="en-GB" sz="3200" b="1" dirty="0">
                <a:latin typeface="Cambria" panose="02040503050406030204" pitchFamily="18" charset="0"/>
              </a:rPr>
              <a:t>Burr Tools</a:t>
            </a:r>
            <a:br>
              <a:rPr lang="en-GB" sz="3200" b="1" dirty="0">
                <a:latin typeface="Cambria" panose="02040503050406030204" pitchFamily="18" charset="0"/>
              </a:rPr>
            </a:br>
            <a:r>
              <a:rPr lang="en-GB" sz="3200" dirty="0">
                <a:latin typeface="Cambria" panose="02040503050406030204" pitchFamily="18" charset="0"/>
              </a:rPr>
              <a:t>program and</a:t>
            </a:r>
            <a:r>
              <a:rPr lang="en-GB" sz="3200" b="1" dirty="0">
                <a:latin typeface="Cambria" panose="02040503050406030204" pitchFamily="18" charset="0"/>
              </a:rPr>
              <a:t> </a:t>
            </a:r>
            <a:r>
              <a:rPr lang="en-GB" sz="3200" dirty="0">
                <a:latin typeface="Cambria" panose="02040503050406030204" pitchFamily="18" charset="0"/>
              </a:rPr>
              <a:t>providing data to</a:t>
            </a:r>
            <a:br>
              <a:rPr lang="en-GB" sz="3200" dirty="0">
                <a:latin typeface="Cambria" panose="02040503050406030204" pitchFamily="18" charset="0"/>
              </a:rPr>
            </a:br>
            <a:r>
              <a:rPr lang="en-GB" sz="3200" dirty="0">
                <a:latin typeface="Cambria" panose="02040503050406030204" pitchFamily="18" charset="0"/>
              </a:rPr>
              <a:t>let it work on [1, 2, √5] triangles.</a:t>
            </a:r>
          </a:p>
          <a:p>
            <a:pPr marL="457200" indent="-457200">
              <a:buFont typeface="Arial" panose="020B0604020202020204" pitchFamily="34" charset="0"/>
              <a:buChar char="•"/>
            </a:pPr>
            <a:r>
              <a:rPr lang="en-GB" sz="3200" dirty="0">
                <a:latin typeface="Cambria" panose="02040503050406030204" pitchFamily="18" charset="0"/>
              </a:rPr>
              <a:t>Getting results out of Burr </a:t>
            </a:r>
            <a:br>
              <a:rPr lang="en-GB" sz="3200" dirty="0">
                <a:latin typeface="Cambria" panose="02040503050406030204" pitchFamily="18" charset="0"/>
              </a:rPr>
            </a:br>
            <a:r>
              <a:rPr lang="en-GB" sz="3200" dirty="0">
                <a:latin typeface="Cambria" panose="02040503050406030204" pitchFamily="18" charset="0"/>
              </a:rPr>
              <a:t>Tools in huge text files.</a:t>
            </a:r>
          </a:p>
          <a:p>
            <a:pPr marL="457200" indent="-457200">
              <a:buFont typeface="Arial" panose="020B0604020202020204" pitchFamily="34" charset="0"/>
              <a:buChar char="•"/>
            </a:pPr>
            <a:r>
              <a:rPr lang="en-GB" sz="3200" dirty="0">
                <a:latin typeface="Cambria" panose="02040503050406030204" pitchFamily="18" charset="0"/>
              </a:rPr>
              <a:t>Analysing those results to find sets of groups.</a:t>
            </a:r>
          </a:p>
          <a:p>
            <a:pPr marL="457200" indent="-457200">
              <a:buFont typeface="Arial" panose="020B0604020202020204" pitchFamily="34" charset="0"/>
              <a:buChar char="•"/>
            </a:pPr>
            <a:r>
              <a:rPr lang="en-GB" sz="3200" dirty="0">
                <a:latin typeface="Cambria" panose="02040503050406030204" pitchFamily="18" charset="0"/>
              </a:rPr>
              <a:t>And limiting the search process to what a small laptop can cope with.</a:t>
            </a:r>
          </a:p>
        </p:txBody>
      </p:sp>
      <p:pic>
        <p:nvPicPr>
          <p:cNvPr id="4" name="Picture 3">
            <a:extLst>
              <a:ext uri="{FF2B5EF4-FFF2-40B4-BE49-F238E27FC236}">
                <a16:creationId xmlns:a16="http://schemas.microsoft.com/office/drawing/2014/main" id="{0FB12D6C-6A2E-4DCC-99C5-BDBC8E2280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9763" y="3068960"/>
            <a:ext cx="2764237" cy="1728192"/>
          </a:xfrm>
          <a:prstGeom prst="rect">
            <a:avLst/>
          </a:prstGeom>
        </p:spPr>
      </p:pic>
    </p:spTree>
    <p:extLst>
      <p:ext uri="{BB962C8B-B14F-4D97-AF65-F5344CB8AC3E}">
        <p14:creationId xmlns:p14="http://schemas.microsoft.com/office/powerpoint/2010/main" val="3675793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91989"/>
            <a:ext cx="8826276" cy="2369880"/>
          </a:xfrm>
          <a:prstGeom prst="rect">
            <a:avLst/>
          </a:prstGeom>
          <a:noFill/>
        </p:spPr>
        <p:txBody>
          <a:bodyPr wrap="square" rtlCol="0">
            <a:spAutoFit/>
          </a:bodyPr>
          <a:lstStyle/>
          <a:p>
            <a:pPr algn="ctr"/>
            <a:r>
              <a:rPr lang="en-GB" sz="3200" b="1" dirty="0">
                <a:latin typeface="Cambria" panose="02040503050406030204" pitchFamily="18" charset="0"/>
              </a:rPr>
              <a:t>Burr Tools for solving Polyomino puzzles</a:t>
            </a:r>
          </a:p>
          <a:p>
            <a:pPr algn="ctr"/>
            <a:endParaRPr lang="en-GB" sz="3200" b="1" dirty="0">
              <a:latin typeface="Cambria" panose="02040503050406030204" pitchFamily="18" charset="0"/>
            </a:endParaRPr>
          </a:p>
          <a:p>
            <a:pPr marL="457200" indent="-457200">
              <a:buFont typeface="Arial" panose="020B0604020202020204" pitchFamily="34" charset="0"/>
              <a:buChar char="•"/>
            </a:pPr>
            <a:r>
              <a:rPr lang="en-GB" sz="2800" dirty="0">
                <a:latin typeface="Cambria" panose="02040503050406030204" pitchFamily="18" charset="0"/>
              </a:rPr>
              <a:t>Define the target shape and the shapes of the pieces</a:t>
            </a:r>
          </a:p>
          <a:p>
            <a:pPr marL="457200" indent="-457200">
              <a:buFont typeface="Arial" panose="020B0604020202020204" pitchFamily="34" charset="0"/>
              <a:buChar char="•"/>
            </a:pPr>
            <a:r>
              <a:rPr lang="en-GB" sz="2800" dirty="0">
                <a:latin typeface="Cambria" panose="02040503050406030204" pitchFamily="18" charset="0"/>
              </a:rPr>
              <a:t>Feed in to Burr Tools</a:t>
            </a:r>
          </a:p>
          <a:p>
            <a:pPr marL="457200" indent="-457200">
              <a:buFont typeface="Arial" panose="020B0604020202020204" pitchFamily="34" charset="0"/>
              <a:buChar char="•"/>
            </a:pPr>
            <a:r>
              <a:rPr lang="en-GB" sz="2800" dirty="0">
                <a:latin typeface="Cambria" panose="02040503050406030204" pitchFamily="18" charset="0"/>
              </a:rPr>
              <a:t>Get the solution(s)</a:t>
            </a:r>
          </a:p>
        </p:txBody>
      </p:sp>
      <p:pic>
        <p:nvPicPr>
          <p:cNvPr id="1026" name="Picture 2" descr="C:\u3a\loyd_polyominos_for_u3a\demo_tetro_set_coloure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553668"/>
            <a:ext cx="2186513" cy="403244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3a\loyd_polyominos_for_u3a\computer_box.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2448843"/>
            <a:ext cx="2229923" cy="34612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3a\loyd_polyominos_for_u3a\demo_tetro_solutions_coloure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772816"/>
            <a:ext cx="1841500" cy="481330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2483768" y="3573016"/>
            <a:ext cx="93610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3768" y="4869160"/>
            <a:ext cx="969963"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ight Arrow 7"/>
          <p:cNvSpPr/>
          <p:nvPr/>
        </p:nvSpPr>
        <p:spPr>
          <a:xfrm>
            <a:off x="6084168" y="2553668"/>
            <a:ext cx="93610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a:off x="5937827" y="3902029"/>
            <a:ext cx="93610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a:off x="5937827" y="5373216"/>
            <a:ext cx="93610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96303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467"/>
            <a:ext cx="9144000" cy="1077218"/>
          </a:xfrm>
          <a:prstGeom prst="rect">
            <a:avLst/>
          </a:prstGeom>
          <a:noFill/>
        </p:spPr>
        <p:txBody>
          <a:bodyPr wrap="square" rtlCol="0">
            <a:spAutoFit/>
          </a:bodyPr>
          <a:lstStyle/>
          <a:p>
            <a:pPr algn="ctr"/>
            <a:r>
              <a:rPr lang="en-GB" sz="3200" b="1" dirty="0">
                <a:latin typeface="Cambria" panose="02040503050406030204" pitchFamily="18" charset="0"/>
              </a:rPr>
              <a:t>Searching for a group of pieces that can demonstrate a Universal Polyomino Dissection </a:t>
            </a:r>
          </a:p>
        </p:txBody>
      </p:sp>
      <p:pic>
        <p:nvPicPr>
          <p:cNvPr id="5" name="Picture 4">
            <a:extLst>
              <a:ext uri="{FF2B5EF4-FFF2-40B4-BE49-F238E27FC236}">
                <a16:creationId xmlns:a16="http://schemas.microsoft.com/office/drawing/2014/main" id="{A236FB63-7300-4505-9A93-ADCFE4E6A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285" y="1158397"/>
            <a:ext cx="7029013" cy="3398897"/>
          </a:xfrm>
          <a:prstGeom prst="rect">
            <a:avLst/>
          </a:prstGeom>
        </p:spPr>
      </p:pic>
      <p:sp>
        <p:nvSpPr>
          <p:cNvPr id="4" name="TextBox 3">
            <a:extLst>
              <a:ext uri="{FF2B5EF4-FFF2-40B4-BE49-F238E27FC236}">
                <a16:creationId xmlns:a16="http://schemas.microsoft.com/office/drawing/2014/main" id="{092D281D-3753-4165-B1AC-B5EE94E3DC39}"/>
              </a:ext>
            </a:extLst>
          </p:cNvPr>
          <p:cNvSpPr txBox="1"/>
          <p:nvPr/>
        </p:nvSpPr>
        <p:spPr>
          <a:xfrm>
            <a:off x="0" y="4557295"/>
            <a:ext cx="9144000" cy="2246769"/>
          </a:xfrm>
          <a:prstGeom prst="rect">
            <a:avLst/>
          </a:prstGeom>
          <a:noFill/>
        </p:spPr>
        <p:txBody>
          <a:bodyPr wrap="square" rtlCol="0">
            <a:spAutoFit/>
          </a:bodyPr>
          <a:lstStyle/>
          <a:p>
            <a:pPr lvl="0"/>
            <a:r>
              <a:rPr lang="en-GB" sz="2800" dirty="0">
                <a:solidFill>
                  <a:prstClr val="black"/>
                </a:solidFill>
                <a:latin typeface="Cambria" panose="02040503050406030204" pitchFamily="18" charset="0"/>
              </a:rPr>
              <a:t>The building blocks for the pieces are the unit square (red) and the small triangle (green).  </a:t>
            </a:r>
          </a:p>
          <a:p>
            <a:pPr lvl="0"/>
            <a:r>
              <a:rPr lang="en-GB" sz="2800" dirty="0">
                <a:solidFill>
                  <a:prstClr val="black"/>
                </a:solidFill>
                <a:latin typeface="Cambria" panose="02040503050406030204" pitchFamily="18" charset="0"/>
              </a:rPr>
              <a:t>But there are dozens of plausible puzzle pieces!</a:t>
            </a:r>
          </a:p>
          <a:p>
            <a:pPr lvl="0"/>
            <a:r>
              <a:rPr lang="en-GB" sz="2800" dirty="0">
                <a:solidFill>
                  <a:prstClr val="black"/>
                </a:solidFill>
                <a:latin typeface="Cambria" panose="02040503050406030204" pitchFamily="18" charset="0"/>
              </a:rPr>
              <a:t>Which ones should be included? (the computer can't just use them all)</a:t>
            </a:r>
            <a:endParaRPr lang="en-GB" dirty="0"/>
          </a:p>
        </p:txBody>
      </p:sp>
    </p:spTree>
    <p:extLst>
      <p:ext uri="{BB962C8B-B14F-4D97-AF65-F5344CB8AC3E}">
        <p14:creationId xmlns:p14="http://schemas.microsoft.com/office/powerpoint/2010/main" val="3116272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3a\loyd_polyominos_for_u3a\loyd_26_piec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946455"/>
            <a:ext cx="7894996" cy="4923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7504" y="0"/>
            <a:ext cx="8928992" cy="1815882"/>
          </a:xfrm>
          <a:prstGeom prst="rect">
            <a:avLst/>
          </a:prstGeom>
          <a:noFill/>
        </p:spPr>
        <p:txBody>
          <a:bodyPr wrap="square" rtlCol="0">
            <a:spAutoFit/>
          </a:bodyPr>
          <a:lstStyle/>
          <a:p>
            <a:r>
              <a:rPr lang="en-GB" sz="2800" dirty="0">
                <a:latin typeface="Cambria" panose="02040503050406030204" pitchFamily="18" charset="0"/>
              </a:rPr>
              <a:t>The number of possible shapes for puzzle pieces is quite large.  And there may be more. All of these shapes will fit inside all of the tetrominos and pentominos.  Some computer help with the “heavy lifting” is clearly required.</a:t>
            </a:r>
          </a:p>
        </p:txBody>
      </p:sp>
    </p:spTree>
    <p:extLst>
      <p:ext uri="{BB962C8B-B14F-4D97-AF65-F5344CB8AC3E}">
        <p14:creationId xmlns:p14="http://schemas.microsoft.com/office/powerpoint/2010/main" val="1898847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44624"/>
            <a:ext cx="8928992" cy="68018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Outline of the computer assisted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Define the shapes of all the plausible puzzle pieces and target polyomino shapes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Then for each of the 17 polyominoes: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feed the polyomino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target</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shape plus the shapes of all the plausible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puzzle pieces </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into Burr Tools according to some criterion (</a:t>
            </a:r>
            <a:r>
              <a:rPr kumimoji="0" lang="en-GB"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eg</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“no double pieces”)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all the</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solutions </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(there may be a lot)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Distil out into a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set</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all the different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groups</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pieces that will make that one polyomino shape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Now we have 17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sets</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groups</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pieces – each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set</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may have thousands of members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Form the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intersection</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these sets and look at the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groups</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pieces that work for all 17 polyominoes.</a:t>
            </a:r>
          </a:p>
        </p:txBody>
      </p:sp>
    </p:spTree>
    <p:extLst>
      <p:ext uri="{BB962C8B-B14F-4D97-AF65-F5344CB8AC3E}">
        <p14:creationId xmlns:p14="http://schemas.microsoft.com/office/powerpoint/2010/main" val="2659945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624"/>
            <a:ext cx="9144000" cy="6678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Some of the Computer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Burr Tools is not well adapted to dealing with these geometric shapes.  It normally works on squares and cubes.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it produces its output as large XML files.  Very suitable for graphics but they need to be "parsed" and then processed with some tailor-made Python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each choice of "plausible" pieces, Burr Tools has to be run 17 times (or 24 counting polyomino mirror images).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data sets can grow without limit unless some "human intervention" is applied to the choice of plausible pieces.</a:t>
            </a:r>
          </a:p>
        </p:txBody>
      </p:sp>
    </p:spTree>
    <p:extLst>
      <p:ext uri="{BB962C8B-B14F-4D97-AF65-F5344CB8AC3E}">
        <p14:creationId xmlns:p14="http://schemas.microsoft.com/office/powerpoint/2010/main" val="2770982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EB4604-4985-4971-86F9-6CFCD9E1958D}"/>
              </a:ext>
            </a:extLst>
          </p:cNvPr>
          <p:cNvSpPr txBox="1"/>
          <p:nvPr/>
        </p:nvSpPr>
        <p:spPr>
          <a:xfrm>
            <a:off x="258113" y="52385"/>
            <a:ext cx="8640960" cy="1077218"/>
          </a:xfrm>
          <a:prstGeom prst="rect">
            <a:avLst/>
          </a:prstGeom>
          <a:noFill/>
        </p:spPr>
        <p:txBody>
          <a:bodyPr wrap="square" rtlCol="0">
            <a:spAutoFit/>
          </a:bodyPr>
          <a:lstStyle/>
          <a:p>
            <a:pPr algn="ctr"/>
            <a:r>
              <a:rPr lang="en-GB" sz="3200" b="1" dirty="0">
                <a:latin typeface="Cambria" panose="02040503050406030204" pitchFamily="18" charset="0"/>
              </a:rPr>
              <a:t>Loyd Polyominoes Project – some results for the Universal Polyomino Dissection</a:t>
            </a:r>
          </a:p>
        </p:txBody>
      </p:sp>
      <p:sp>
        <p:nvSpPr>
          <p:cNvPr id="7" name="TextBox 6">
            <a:extLst>
              <a:ext uri="{FF2B5EF4-FFF2-40B4-BE49-F238E27FC236}">
                <a16:creationId xmlns:a16="http://schemas.microsoft.com/office/drawing/2014/main" id="{A1D1CE5A-6CBF-4DB6-9620-D7B0E4A52B28}"/>
              </a:ext>
            </a:extLst>
          </p:cNvPr>
          <p:cNvSpPr txBox="1"/>
          <p:nvPr/>
        </p:nvSpPr>
        <p:spPr>
          <a:xfrm>
            <a:off x="258113" y="3354288"/>
            <a:ext cx="8712968" cy="954107"/>
          </a:xfrm>
          <a:prstGeom prst="rect">
            <a:avLst/>
          </a:prstGeom>
          <a:noFill/>
        </p:spPr>
        <p:txBody>
          <a:bodyPr wrap="square" rtlCol="0">
            <a:spAutoFit/>
          </a:bodyPr>
          <a:lstStyle/>
          <a:p>
            <a:pPr algn="ctr"/>
            <a:r>
              <a:rPr lang="en-GB" sz="2800" dirty="0">
                <a:latin typeface="Cambria" panose="02040503050406030204" pitchFamily="18" charset="0"/>
              </a:rPr>
              <a:t>Nine-piece group – all pieces different</a:t>
            </a:r>
          </a:p>
          <a:p>
            <a:pPr algn="ctr"/>
            <a:r>
              <a:rPr lang="en-GB" sz="2800" dirty="0">
                <a:latin typeface="Cambria" panose="02040503050406030204" pitchFamily="18" charset="0"/>
              </a:rPr>
              <a:t>------------------------------------------------------------------</a:t>
            </a:r>
          </a:p>
        </p:txBody>
      </p:sp>
      <p:sp>
        <p:nvSpPr>
          <p:cNvPr id="13" name="TextBox 12">
            <a:extLst>
              <a:ext uri="{FF2B5EF4-FFF2-40B4-BE49-F238E27FC236}">
                <a16:creationId xmlns:a16="http://schemas.microsoft.com/office/drawing/2014/main" id="{36253EF4-2819-41AD-9B82-628E9A14FFC2}"/>
              </a:ext>
            </a:extLst>
          </p:cNvPr>
          <p:cNvSpPr txBox="1"/>
          <p:nvPr/>
        </p:nvSpPr>
        <p:spPr>
          <a:xfrm>
            <a:off x="434491" y="5888259"/>
            <a:ext cx="8532948" cy="954107"/>
          </a:xfrm>
          <a:prstGeom prst="rect">
            <a:avLst/>
          </a:prstGeom>
          <a:noFill/>
        </p:spPr>
        <p:txBody>
          <a:bodyPr wrap="square" rtlCol="0">
            <a:spAutoFit/>
          </a:bodyPr>
          <a:lstStyle/>
          <a:p>
            <a:pPr algn="ctr"/>
            <a:r>
              <a:rPr lang="en-GB" sz="2800" dirty="0">
                <a:latin typeface="Cambria" panose="02040503050406030204" pitchFamily="18" charset="0"/>
              </a:rPr>
              <a:t>Eight-piece group – two pairs and four other pieces.</a:t>
            </a:r>
          </a:p>
          <a:p>
            <a:pPr algn="ctr"/>
            <a:r>
              <a:rPr lang="en-GB" sz="2800" dirty="0">
                <a:latin typeface="Cambria" panose="02040503050406030204" pitchFamily="18" charset="0"/>
              </a:rPr>
              <a:t>There are (at least) two other eight-piece groups.</a:t>
            </a:r>
          </a:p>
        </p:txBody>
      </p:sp>
      <p:pic>
        <p:nvPicPr>
          <p:cNvPr id="4" name="Picture 3">
            <a:extLst>
              <a:ext uri="{FF2B5EF4-FFF2-40B4-BE49-F238E27FC236}">
                <a16:creationId xmlns:a16="http://schemas.microsoft.com/office/drawing/2014/main" id="{21CE4D61-7F70-4B4F-8028-0E5994783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118345"/>
            <a:ext cx="5904656" cy="2290123"/>
          </a:xfrm>
          <a:prstGeom prst="rect">
            <a:avLst/>
          </a:prstGeom>
        </p:spPr>
      </p:pic>
      <p:pic>
        <p:nvPicPr>
          <p:cNvPr id="5" name="Picture 4">
            <a:extLst>
              <a:ext uri="{FF2B5EF4-FFF2-40B4-BE49-F238E27FC236}">
                <a16:creationId xmlns:a16="http://schemas.microsoft.com/office/drawing/2014/main" id="{5AF05413-0FF2-460B-82EF-AB60529AB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4149845"/>
            <a:ext cx="6594634" cy="1738414"/>
          </a:xfrm>
          <a:prstGeom prst="rect">
            <a:avLst/>
          </a:prstGeom>
        </p:spPr>
      </p:pic>
    </p:spTree>
    <p:extLst>
      <p:ext uri="{BB962C8B-B14F-4D97-AF65-F5344CB8AC3E}">
        <p14:creationId xmlns:p14="http://schemas.microsoft.com/office/powerpoint/2010/main" val="4176545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49" y="260648"/>
            <a:ext cx="9121268" cy="584775"/>
          </a:xfrm>
          <a:prstGeom prst="rect">
            <a:avLst/>
          </a:prstGeom>
          <a:noFill/>
        </p:spPr>
        <p:txBody>
          <a:bodyPr wrap="square" rtlCol="0">
            <a:spAutoFit/>
          </a:bodyPr>
          <a:lstStyle/>
          <a:p>
            <a:r>
              <a:rPr lang="en-GB" sz="3200" b="1" dirty="0">
                <a:latin typeface="Cambria" panose="02040503050406030204" pitchFamily="18" charset="0"/>
              </a:rPr>
              <a:t>The group of eight pieces making a T-tetromino</a:t>
            </a:r>
          </a:p>
        </p:txBody>
      </p:sp>
      <p:pic>
        <p:nvPicPr>
          <p:cNvPr id="4" name="Picture 3">
            <a:extLst>
              <a:ext uri="{FF2B5EF4-FFF2-40B4-BE49-F238E27FC236}">
                <a16:creationId xmlns:a16="http://schemas.microsoft.com/office/drawing/2014/main" id="{3375987D-D344-4D38-B2F7-3BF50D56A0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1312335"/>
            <a:ext cx="6480720" cy="5494475"/>
          </a:xfrm>
          <a:prstGeom prst="rect">
            <a:avLst/>
          </a:prstGeom>
        </p:spPr>
      </p:pic>
    </p:spTree>
    <p:extLst>
      <p:ext uri="{BB962C8B-B14F-4D97-AF65-F5344CB8AC3E}">
        <p14:creationId xmlns:p14="http://schemas.microsoft.com/office/powerpoint/2010/main" val="34287084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284" y="16099"/>
            <a:ext cx="8856984" cy="1077218"/>
          </a:xfrm>
          <a:prstGeom prst="rect">
            <a:avLst/>
          </a:prstGeom>
          <a:noFill/>
        </p:spPr>
        <p:txBody>
          <a:bodyPr wrap="square" rtlCol="0">
            <a:spAutoFit/>
          </a:bodyPr>
          <a:lstStyle/>
          <a:p>
            <a:r>
              <a:rPr lang="en-GB" sz="3200" dirty="0">
                <a:latin typeface="Cambria" panose="02040503050406030204" pitchFamily="18" charset="0"/>
              </a:rPr>
              <a:t>The group of eight pieces can make all of the 17 polyominoes (and most of the mirror shapes, too)</a:t>
            </a:r>
          </a:p>
        </p:txBody>
      </p:sp>
      <p:pic>
        <p:nvPicPr>
          <p:cNvPr id="4" name="Picture 3">
            <a:extLst>
              <a:ext uri="{FF2B5EF4-FFF2-40B4-BE49-F238E27FC236}">
                <a16:creationId xmlns:a16="http://schemas.microsoft.com/office/drawing/2014/main" id="{B89BD0B9-DF14-4062-9C28-3785B80C28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3" y="1015976"/>
            <a:ext cx="5256585" cy="3829366"/>
          </a:xfrm>
          <a:prstGeom prst="rect">
            <a:avLst/>
          </a:prstGeom>
        </p:spPr>
      </p:pic>
      <p:sp>
        <p:nvSpPr>
          <p:cNvPr id="5" name="TextBox 4">
            <a:extLst>
              <a:ext uri="{FF2B5EF4-FFF2-40B4-BE49-F238E27FC236}">
                <a16:creationId xmlns:a16="http://schemas.microsoft.com/office/drawing/2014/main" id="{7E335F40-D5ED-4719-AE1D-76B7ABAE70B1}"/>
              </a:ext>
            </a:extLst>
          </p:cNvPr>
          <p:cNvSpPr txBox="1"/>
          <p:nvPr/>
        </p:nvSpPr>
        <p:spPr>
          <a:xfrm>
            <a:off x="0" y="4811452"/>
            <a:ext cx="8712968" cy="2062103"/>
          </a:xfrm>
          <a:prstGeom prst="rect">
            <a:avLst/>
          </a:prstGeom>
          <a:noFill/>
        </p:spPr>
        <p:txBody>
          <a:bodyPr wrap="square" rtlCol="0">
            <a:spAutoFit/>
          </a:bodyPr>
          <a:lstStyle/>
          <a:p>
            <a:pPr algn="ctr"/>
            <a:r>
              <a:rPr lang="en-GB" sz="3200" dirty="0">
                <a:latin typeface="Cambria" panose="02040503050406030204" pitchFamily="18" charset="0"/>
              </a:rPr>
              <a:t>Is there a group of </a:t>
            </a:r>
            <a:r>
              <a:rPr lang="en-GB" sz="3200" b="1" dirty="0">
                <a:latin typeface="Cambria" panose="02040503050406030204" pitchFamily="18" charset="0"/>
              </a:rPr>
              <a:t>eight pieces, all different</a:t>
            </a:r>
            <a:r>
              <a:rPr lang="en-GB" sz="3200" dirty="0">
                <a:latin typeface="Cambria" panose="02040503050406030204" pitchFamily="18" charset="0"/>
              </a:rPr>
              <a:t>, that gives a Universal Polyomino Dissection?</a:t>
            </a:r>
          </a:p>
          <a:p>
            <a:pPr algn="ctr"/>
            <a:r>
              <a:rPr lang="en-GB" sz="3200" dirty="0">
                <a:latin typeface="Cambria" panose="02040503050406030204" pitchFamily="18" charset="0"/>
              </a:rPr>
              <a:t>(if there is, it's still waiting to be found)</a:t>
            </a:r>
          </a:p>
          <a:p>
            <a:pPr algn="ctr"/>
            <a:r>
              <a:rPr lang="en-GB" sz="3200" dirty="0">
                <a:latin typeface="Cambria" panose="02040503050406030204" pitchFamily="18" charset="0"/>
              </a:rPr>
              <a:t>Project page : </a:t>
            </a:r>
            <a:r>
              <a:rPr lang="en-GB" sz="3200" b="1" dirty="0">
                <a:latin typeface="Courier New" panose="02070309020205020404" pitchFamily="49" charset="0"/>
                <a:cs typeface="Courier New" panose="02070309020205020404" pitchFamily="49" charset="0"/>
              </a:rPr>
              <a:t>www.marchland.org/loyd</a:t>
            </a:r>
          </a:p>
        </p:txBody>
      </p:sp>
    </p:spTree>
    <p:extLst>
      <p:ext uri="{BB962C8B-B14F-4D97-AF65-F5344CB8AC3E}">
        <p14:creationId xmlns:p14="http://schemas.microsoft.com/office/powerpoint/2010/main" val="3625781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87B0E2-E8C9-471E-B67C-9C2440F91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6924" y="1556495"/>
            <a:ext cx="5770152" cy="5229200"/>
          </a:xfrm>
          <a:prstGeom prst="rect">
            <a:avLst/>
          </a:prstGeom>
        </p:spPr>
      </p:pic>
      <p:sp>
        <p:nvSpPr>
          <p:cNvPr id="4" name="TextBox 3">
            <a:extLst>
              <a:ext uri="{FF2B5EF4-FFF2-40B4-BE49-F238E27FC236}">
                <a16:creationId xmlns:a16="http://schemas.microsoft.com/office/drawing/2014/main" id="{A82C13CB-A0DC-4A5B-9AA0-482EF3CE83F8}"/>
              </a:ext>
            </a:extLst>
          </p:cNvPr>
          <p:cNvSpPr txBox="1"/>
          <p:nvPr/>
        </p:nvSpPr>
        <p:spPr>
          <a:xfrm>
            <a:off x="179512" y="116632"/>
            <a:ext cx="8784976" cy="1384995"/>
          </a:xfrm>
          <a:prstGeom prst="rect">
            <a:avLst/>
          </a:prstGeom>
          <a:noFill/>
        </p:spPr>
        <p:txBody>
          <a:bodyPr wrap="square" rtlCol="0">
            <a:spAutoFit/>
          </a:bodyPr>
          <a:lstStyle/>
          <a:p>
            <a:r>
              <a:rPr lang="en-GB" sz="2800" dirty="0">
                <a:latin typeface="Cambria" panose="02040503050406030204" pitchFamily="18" charset="0"/>
                <a:ea typeface="Cambria" panose="02040503050406030204" pitchFamily="18" charset="0"/>
              </a:rPr>
              <a:t>The puzzle "Loyd Polyominoes" is now marketed by Creative </a:t>
            </a:r>
            <a:r>
              <a:rPr lang="en-GB" sz="2800" dirty="0" err="1">
                <a:latin typeface="Cambria" panose="02040503050406030204" pitchFamily="18" charset="0"/>
                <a:ea typeface="Cambria" panose="02040503050406030204" pitchFamily="18" charset="0"/>
              </a:rPr>
              <a:t>Crafthouse</a:t>
            </a:r>
            <a:r>
              <a:rPr lang="en-GB" sz="2800" dirty="0">
                <a:latin typeface="Cambria" panose="02040503050406030204" pitchFamily="18" charset="0"/>
                <a:ea typeface="Cambria" panose="02040503050406030204" pitchFamily="18" charset="0"/>
              </a:rPr>
              <a:t> in Florida.  It was my exchange puzzle at the Gathering for Gardner in 2018 in Atlanta.</a:t>
            </a:r>
          </a:p>
        </p:txBody>
      </p:sp>
    </p:spTree>
    <p:extLst>
      <p:ext uri="{BB962C8B-B14F-4D97-AF65-F5344CB8AC3E}">
        <p14:creationId xmlns:p14="http://schemas.microsoft.com/office/powerpoint/2010/main" val="3898506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424936" cy="584775"/>
          </a:xfrm>
          <a:prstGeom prst="rect">
            <a:avLst/>
          </a:prstGeom>
          <a:noFill/>
        </p:spPr>
        <p:txBody>
          <a:bodyPr wrap="square" rtlCol="0">
            <a:spAutoFit/>
          </a:bodyPr>
          <a:lstStyle/>
          <a:p>
            <a:pPr algn="ctr"/>
            <a:r>
              <a:rPr lang="en-GB" sz="3200" dirty="0">
                <a:latin typeface="Cambria" panose="02040503050406030204" pitchFamily="18" charset="0"/>
              </a:rPr>
              <a:t>Comments?</a:t>
            </a:r>
          </a:p>
        </p:txBody>
      </p:sp>
      <p:pic>
        <p:nvPicPr>
          <p:cNvPr id="10243" name="Picture 3" descr="C:\u3a\toroids_talk\coffee_cup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3631"/>
            <a:ext cx="9144000" cy="4090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820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4928</TotalTime>
  <Words>2363</Words>
  <Application>Microsoft Office PowerPoint</Application>
  <PresentationFormat>On-screen Show (4:3)</PresentationFormat>
  <Paragraphs>222</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Donald</dc:creator>
  <cp:lastModifiedBy>Donald Bell</cp:lastModifiedBy>
  <cp:revision>194</cp:revision>
  <cp:lastPrinted>2018-01-12T14:21:30Z</cp:lastPrinted>
  <dcterms:created xsi:type="dcterms:W3CDTF">2017-09-02T19:31:31Z</dcterms:created>
  <dcterms:modified xsi:type="dcterms:W3CDTF">2018-12-26T17:42:32Z</dcterms:modified>
</cp:coreProperties>
</file>